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lvl1pPr>
    <a:lvl2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lvl2pPr>
    <a:lvl3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lvl3pPr>
    <a:lvl4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lvl4pPr>
    <a:lvl5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lvl5pPr>
    <a:lvl6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lvl6pPr>
    <a:lvl7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lvl7pPr>
    <a:lvl8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lvl8pPr>
    <a:lvl9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rgbClr val="DEE2E7"/>
          </a:solidFill>
        </a:fill>
      </a:tcStyle>
    </a:wholeTbl>
    <a:band2H>
      <a:tcTxStyle b="def" i="def"/>
      <a:tcStyle>
        <a:tcBdr/>
        <a:fill>
          <a:solidFill>
            <a:srgbClr val="EFF1F3"/>
          </a:solidFill>
        </a:fill>
      </a:tcStyle>
    </a:band2H>
    <a:firstCol>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chemeClr val="accent1"/>
          </a:solidFill>
        </a:fill>
      </a:tcStyle>
    </a:firstCol>
    <a:lastRow>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381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chemeClr val="accent1"/>
          </a:solidFill>
        </a:fill>
      </a:tcStyle>
    </a:lastRow>
    <a:firstRow>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381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chemeClr val="accent1"/>
          </a:solidFill>
        </a:fill>
      </a:tcStyle>
    </a:firstRow>
  </a:tblStyle>
  <a:tblStyle styleId="{C7B018BB-80A7-4F77-B60F-C8B233D01FF8}" styleName="">
    <a:tblBg/>
    <a:wholeTbl>
      <a:tcTxStyle b="off"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rgbClr val="CCFECB"/>
          </a:solidFill>
        </a:fill>
      </a:tcStyle>
    </a:wholeTbl>
    <a:band2H>
      <a:tcTxStyle b="def" i="def"/>
      <a:tcStyle>
        <a:tcBdr/>
        <a:fill>
          <a:solidFill>
            <a:srgbClr val="E7FFE7"/>
          </a:solidFill>
        </a:fill>
      </a:tcStyle>
    </a:band2H>
    <a:firstCol>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chemeClr val="accent3"/>
          </a:solidFill>
        </a:fill>
      </a:tcStyle>
    </a:firstCol>
    <a:lastRow>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381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chemeClr val="accent3"/>
          </a:solidFill>
        </a:fill>
      </a:tcStyle>
    </a:lastRow>
    <a:firstRow>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381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chemeClr val="accent3"/>
          </a:solidFill>
        </a:fill>
      </a:tcStyle>
    </a:firstRow>
  </a:tblStyle>
  <a:tblStyle styleId="{EEE7283C-3CF3-47DC-8721-378D4A62B228}" styleName="">
    <a:tblBg/>
    <a:wholeTbl>
      <a:tcTxStyle b="off"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rgbClr val="F2DEFF"/>
          </a:solidFill>
        </a:fill>
      </a:tcStyle>
    </a:wholeTbl>
    <a:band2H>
      <a:tcTxStyle b="def" i="def"/>
      <a:tcStyle>
        <a:tcBdr/>
        <a:fill>
          <a:solidFill>
            <a:srgbClr val="F9EFFF"/>
          </a:solidFill>
        </a:fill>
      </a:tcStyle>
    </a:band2H>
    <a:firstCol>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chemeClr val="accent6"/>
          </a:solidFill>
        </a:fill>
      </a:tcStyle>
    </a:firstCol>
    <a:lastRow>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381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chemeClr val="accent6"/>
          </a:solidFill>
        </a:fill>
      </a:tcStyle>
    </a:lastRow>
    <a:firstRow>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381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chemeClr val="accent6"/>
          </a:solidFill>
        </a:fill>
      </a:tcStyle>
    </a:firstRow>
  </a:tblStyle>
  <a:tblStyle styleId="{CF821DB8-F4EB-4A41-A1BA-3FCAFE7338EE}" styleName="">
    <a:tblBg/>
    <a:wholeTbl>
      <a:tcTxStyle b="off" i="off">
        <a:fontRef idx="major">
          <a:srgbClr val="4B6079"/>
        </a:fontRef>
        <a:srgbClr val="4B6079"/>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8E9EB"/>
          </a:solidFill>
        </a:fill>
      </a:tcStyle>
    </a:wholeTbl>
    <a:band2H>
      <a:tcTxStyle b="def" i="def"/>
      <a:tcStyle>
        <a:tcBdr/>
        <a:fill>
          <a:solidFill>
            <a:srgbClr val="4B6079"/>
          </a:solidFill>
        </a:fill>
      </a:tcStyle>
    </a:band2H>
    <a:firstCol>
      <a:tcTxStyle b="on" i="off">
        <a:fontRef idx="major">
          <a:srgbClr val="4B6079"/>
        </a:fontRef>
        <a:srgbClr val="4B6079"/>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4B6079"/>
        </a:fontRef>
        <a:srgbClr val="4B6079"/>
      </a:tcTxStyle>
      <a:tcStyle>
        <a:tcBdr>
          <a:left>
            <a:ln w="12700" cap="flat">
              <a:noFill/>
              <a:miter lim="400000"/>
            </a:ln>
          </a:left>
          <a:right>
            <a:ln w="12700" cap="flat">
              <a:noFill/>
              <a:miter lim="400000"/>
            </a:ln>
          </a:right>
          <a:top>
            <a:ln w="50800" cap="flat">
              <a:solidFill>
                <a:srgbClr val="4B6079"/>
              </a:solidFill>
              <a:prstDash val="solid"/>
              <a:round/>
            </a:ln>
          </a:top>
          <a:bottom>
            <a:ln w="25400" cap="flat">
              <a:solidFill>
                <a:srgbClr val="4B6079"/>
              </a:solidFill>
              <a:prstDash val="solid"/>
              <a:round/>
            </a:ln>
          </a:bottom>
          <a:insideH>
            <a:ln w="12700" cap="flat">
              <a:noFill/>
              <a:miter lim="400000"/>
            </a:ln>
          </a:insideH>
          <a:insideV>
            <a:ln w="12700" cap="flat">
              <a:noFill/>
              <a:miter lim="400000"/>
            </a:ln>
          </a:insideV>
        </a:tcBdr>
        <a:fill>
          <a:solidFill>
            <a:srgbClr val="4B6079"/>
          </a:solidFill>
        </a:fill>
      </a:tcStyle>
    </a:lastRow>
    <a:firstRow>
      <a:tcTxStyle b="on" i="off">
        <a:fontRef idx="major">
          <a:srgbClr val="4B6079"/>
        </a:fontRef>
        <a:srgbClr val="4B6079"/>
      </a:tcTxStyle>
      <a:tcStyle>
        <a:tcBdr>
          <a:left>
            <a:ln w="12700" cap="flat">
              <a:noFill/>
              <a:miter lim="400000"/>
            </a:ln>
          </a:left>
          <a:right>
            <a:ln w="12700" cap="flat">
              <a:noFill/>
              <a:miter lim="400000"/>
            </a:ln>
          </a:right>
          <a:top>
            <a:ln w="25400" cap="flat">
              <a:solidFill>
                <a:srgbClr val="4B6079"/>
              </a:solidFill>
              <a:prstDash val="solid"/>
              <a:round/>
            </a:ln>
          </a:top>
          <a:bottom>
            <a:ln w="25400" cap="flat">
              <a:solidFill>
                <a:srgbClr val="4B6079"/>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rgbClr val="CED1D6"/>
          </a:solidFill>
        </a:fill>
      </a:tcStyle>
    </a:wholeTbl>
    <a:band2H>
      <a:tcTxStyle b="def" i="def"/>
      <a:tcStyle>
        <a:tcBdr/>
        <a:fill>
          <a:solidFill>
            <a:srgbClr val="E8E9EB"/>
          </a:solidFill>
        </a:fill>
      </a:tcStyle>
    </a:band2H>
    <a:firstCol>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rgbClr val="4B6079"/>
          </a:solidFill>
        </a:fill>
      </a:tcStyle>
    </a:firstCol>
    <a:lastRow>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381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rgbClr val="4B6079"/>
          </a:solidFill>
        </a:fill>
      </a:tcStyle>
    </a:lastRow>
    <a:firstRow>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381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rgbClr val="4B6079"/>
          </a:solidFill>
        </a:fill>
      </a:tcStyle>
    </a:firstRow>
  </a:tblStyle>
  <a:tblStyle styleId="{2708684C-4D16-4618-839F-0558EEFCDFE6}" styleName="">
    <a:tblBg/>
    <a:wholeTbl>
      <a:tcTxStyle b="off"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rgbClr val="4B6079">
              <a:alpha val="20000"/>
            </a:srgbClr>
          </a:solidFill>
        </a:fill>
      </a:tcStyle>
    </a:wholeTbl>
    <a:band2H>
      <a:tcTxStyle b="def" i="def"/>
      <a:tcStyle>
        <a:tcBdr/>
        <a:fill>
          <a:solidFill>
            <a:srgbClr val="FFFFFF"/>
          </a:solidFill>
        </a:fill>
      </a:tcStyle>
    </a:band2H>
    <a:firstCol>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solidFill>
            <a:srgbClr val="4B6079">
              <a:alpha val="20000"/>
            </a:srgbClr>
          </a:solidFill>
        </a:fill>
      </a:tcStyle>
    </a:firstCol>
    <a:lastRow>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50800" cap="flat">
              <a:solidFill>
                <a:srgbClr val="4B6079"/>
              </a:solidFill>
              <a:prstDash val="solid"/>
              <a:round/>
            </a:ln>
          </a:top>
          <a:bottom>
            <a:ln w="127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noFill/>
        </a:fill>
      </a:tcStyle>
    </a:lastRow>
    <a:firstRow>
      <a:tcTxStyle b="on" i="off">
        <a:fontRef idx="major">
          <a:srgbClr val="4B6079"/>
        </a:fontRef>
        <a:srgbClr val="4B6079"/>
      </a:tcTxStyle>
      <a:tcStyle>
        <a:tcBdr>
          <a:left>
            <a:ln w="12700" cap="flat">
              <a:solidFill>
                <a:srgbClr val="4B6079"/>
              </a:solidFill>
              <a:prstDash val="solid"/>
              <a:round/>
            </a:ln>
          </a:left>
          <a:right>
            <a:ln w="12700" cap="flat">
              <a:solidFill>
                <a:srgbClr val="4B6079"/>
              </a:solidFill>
              <a:prstDash val="solid"/>
              <a:round/>
            </a:ln>
          </a:right>
          <a:top>
            <a:ln w="12700" cap="flat">
              <a:solidFill>
                <a:srgbClr val="4B6079"/>
              </a:solidFill>
              <a:prstDash val="solid"/>
              <a:round/>
            </a:ln>
          </a:top>
          <a:bottom>
            <a:ln w="25400" cap="flat">
              <a:solidFill>
                <a:srgbClr val="4B6079"/>
              </a:solidFill>
              <a:prstDash val="solid"/>
              <a:round/>
            </a:ln>
          </a:bottom>
          <a:insideH>
            <a:ln w="12700" cap="flat">
              <a:solidFill>
                <a:srgbClr val="4B6079"/>
              </a:solidFill>
              <a:prstDash val="solid"/>
              <a:round/>
            </a:ln>
          </a:insideH>
          <a:insideV>
            <a:ln w="12700" cap="flat">
              <a:solidFill>
                <a:srgbClr val="4B6079"/>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s>

</file>

<file path=ppt/media/image1.jpeg>
</file>

<file path=ppt/media/image1.png>
</file>

<file path=ppt/media/image2.jpeg>
</file>

<file path=ppt/media/image2.pn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spTree>
      <p:nvGrpSpPr>
        <p:cNvPr id="1" name=""/>
        <p:cNvGrpSpPr/>
        <p:nvPr/>
      </p:nvGrpSpPr>
      <p:grpSpPr>
        <a:xfrm>
          <a:off x="0" y="0"/>
          <a:ext cx="0" cy="0"/>
          <a:chOff x="0" y="0"/>
          <a:chExt cx="0" cy="0"/>
        </a:xfrm>
      </p:grpSpPr>
      <p:sp>
        <p:nvSpPr>
          <p:cNvPr id="11" name="Texte niveau 1…"/>
          <p:cNvSpPr txBox="1"/>
          <p:nvPr>
            <p:ph type="body" sz="quarter" idx="1" hasCustomPrompt="1"/>
          </p:nvPr>
        </p:nvSpPr>
        <p:spPr>
          <a:xfrm>
            <a:off x="1206500" y="12268782"/>
            <a:ext cx="21971000" cy="660403"/>
          </a:xfrm>
          <a:prstGeom prst="rect">
            <a:avLst/>
          </a:prstGeom>
        </p:spPr>
        <p:txBody>
          <a:bodyPr lIns="45718" tIns="45718" rIns="45718" bIns="45718" anchor="b"/>
          <a:lstStyle>
            <a:lvl1pPr marL="0" indent="0" defTabSz="825500">
              <a:spcBef>
                <a:spcPts val="0"/>
              </a:spcBef>
              <a:buSzTx/>
              <a:buNone/>
              <a:defRPr sz="3300">
                <a:latin typeface="Produkt Light"/>
                <a:ea typeface="Produkt Light"/>
                <a:cs typeface="Produkt Light"/>
                <a:sym typeface="Produkt Light"/>
              </a:defRPr>
            </a:lvl1pPr>
            <a:lvl2pPr marL="834388" indent="-377188" defTabSz="825500">
              <a:spcBef>
                <a:spcPts val="0"/>
              </a:spcBef>
              <a:defRPr sz="3300">
                <a:latin typeface="Produkt Light"/>
                <a:ea typeface="Produkt Light"/>
                <a:cs typeface="Produkt Light"/>
                <a:sym typeface="Produkt Light"/>
              </a:defRPr>
            </a:lvl2pPr>
            <a:lvl3pPr marL="1291588" indent="-377188" defTabSz="825500">
              <a:spcBef>
                <a:spcPts val="0"/>
              </a:spcBef>
              <a:defRPr sz="3300">
                <a:latin typeface="Produkt Light"/>
                <a:ea typeface="Produkt Light"/>
                <a:cs typeface="Produkt Light"/>
                <a:sym typeface="Produkt Light"/>
              </a:defRPr>
            </a:lvl3pPr>
            <a:lvl4pPr marL="1748788" indent="-377188" defTabSz="825500">
              <a:spcBef>
                <a:spcPts val="0"/>
              </a:spcBef>
              <a:defRPr sz="3300">
                <a:latin typeface="Produkt Light"/>
                <a:ea typeface="Produkt Light"/>
                <a:cs typeface="Produkt Light"/>
                <a:sym typeface="Produkt Light"/>
              </a:defRPr>
            </a:lvl4pPr>
            <a:lvl5pPr marL="2205988" indent="-377188" defTabSz="825500">
              <a:spcBef>
                <a:spcPts val="0"/>
              </a:spcBef>
              <a:defRPr sz="3300">
                <a:latin typeface="Produkt Light"/>
                <a:ea typeface="Produkt Light"/>
                <a:cs typeface="Produkt Light"/>
                <a:sym typeface="Produkt Light"/>
              </a:defRPr>
            </a:lvl5pPr>
          </a:lstStyle>
          <a:p>
            <a:pPr/>
            <a:r>
              <a:t>Auteur et date</a:t>
            </a:r>
          </a:p>
          <a:p>
            <a:pPr lvl="1"/>
            <a:r>
              <a:t/>
            </a:r>
          </a:p>
          <a:p>
            <a:pPr lvl="2"/>
            <a:r>
              <a:t/>
            </a:r>
          </a:p>
          <a:p>
            <a:pPr lvl="3"/>
            <a:r>
              <a:t/>
            </a:r>
          </a:p>
          <a:p>
            <a:pPr lvl="4"/>
            <a:r>
              <a:t/>
            </a:r>
          </a:p>
        </p:txBody>
      </p:sp>
      <p:sp>
        <p:nvSpPr>
          <p:cNvPr id="12" name="Texte niveau 1…"/>
          <p:cNvSpPr txBox="1"/>
          <p:nvPr>
            <p:ph type="body" sz="quarter" idx="21" hasCustomPrompt="1"/>
          </p:nvPr>
        </p:nvSpPr>
        <p:spPr>
          <a:xfrm>
            <a:off x="1206500" y="7357839"/>
            <a:ext cx="21971000" cy="2006603"/>
          </a:xfrm>
          <a:prstGeom prst="rect">
            <a:avLst/>
          </a:prstGeom>
        </p:spPr>
        <p:txBody>
          <a:bodyPr/>
          <a:lstStyle>
            <a:lvl1pPr marL="0" indent="0" defTabSz="825500">
              <a:spcBef>
                <a:spcPts val="0"/>
              </a:spcBef>
              <a:buSzTx/>
              <a:buNone/>
              <a:defRPr sz="5500">
                <a:latin typeface="Produkt Extralight"/>
                <a:ea typeface="Produkt Extralight"/>
                <a:cs typeface="Produkt Extralight"/>
                <a:sym typeface="Produkt Extralight"/>
              </a:defRPr>
            </a:lvl1pPr>
          </a:lstStyle>
          <a:p>
            <a:pPr rtl="0">
              <a:defRPr/>
            </a:pPr>
            <a:r>
              <a:t>Sous-titre de la présentation</a:t>
            </a:r>
          </a:p>
        </p:txBody>
      </p:sp>
      <p:sp>
        <p:nvSpPr>
          <p:cNvPr id="13" name="Titre de la présentation"/>
          <p:cNvSpPr txBox="1"/>
          <p:nvPr>
            <p:ph type="title" hasCustomPrompt="1"/>
          </p:nvPr>
        </p:nvSpPr>
        <p:spPr>
          <a:xfrm>
            <a:off x="1206500" y="2621719"/>
            <a:ext cx="21971000" cy="4648202"/>
          </a:xfrm>
          <a:prstGeom prst="rect">
            <a:avLst/>
          </a:prstGeom>
        </p:spPr>
        <p:txBody>
          <a:bodyPr anchor="b"/>
          <a:lstStyle>
            <a:lvl1pPr defTabSz="355600">
              <a:defRPr spc="-119" sz="12000"/>
            </a:lvl1pPr>
          </a:lstStyle>
          <a:p>
            <a:pPr/>
            <a:r>
              <a:t>Titre de la présentation</a:t>
            </a:r>
          </a:p>
        </p:txBody>
      </p:sp>
      <p:sp>
        <p:nvSpPr>
          <p:cNvPr id="1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seulement">
    <p:spTree>
      <p:nvGrpSpPr>
        <p:cNvPr id="1" name=""/>
        <p:cNvGrpSpPr/>
        <p:nvPr/>
      </p:nvGrpSpPr>
      <p:grpSpPr>
        <a:xfrm>
          <a:off x="0" y="0"/>
          <a:ext cx="0" cy="0"/>
          <a:chOff x="0" y="0"/>
          <a:chExt cx="0" cy="0"/>
        </a:xfrm>
      </p:grpSpPr>
      <p:sp>
        <p:nvSpPr>
          <p:cNvPr id="99" name="Titre de diapositive"/>
          <p:cNvSpPr txBox="1"/>
          <p:nvPr>
            <p:ph type="title" hasCustomPrompt="1"/>
          </p:nvPr>
        </p:nvSpPr>
        <p:spPr>
          <a:xfrm>
            <a:off x="1206500" y="635000"/>
            <a:ext cx="21971000" cy="1689100"/>
          </a:xfrm>
          <a:prstGeom prst="rect">
            <a:avLst/>
          </a:prstGeom>
        </p:spPr>
        <p:txBody>
          <a:bodyPr/>
          <a:lstStyle/>
          <a:p>
            <a:pPr/>
            <a:r>
              <a:t>Titre de diapositive</a:t>
            </a:r>
          </a:p>
        </p:txBody>
      </p:sp>
      <p:sp>
        <p:nvSpPr>
          <p:cNvPr id="100" name="Texte niveau 1…"/>
          <p:cNvSpPr txBox="1"/>
          <p:nvPr>
            <p:ph type="body" sz="quarter" idx="1" hasCustomPrompt="1"/>
          </p:nvPr>
        </p:nvSpPr>
        <p:spPr>
          <a:xfrm>
            <a:off x="1206500" y="2324100"/>
            <a:ext cx="21971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10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rdre du jour">
    <p:spTree>
      <p:nvGrpSpPr>
        <p:cNvPr id="1" name=""/>
        <p:cNvGrpSpPr/>
        <p:nvPr/>
      </p:nvGrpSpPr>
      <p:grpSpPr>
        <a:xfrm>
          <a:off x="0" y="0"/>
          <a:ext cx="0" cy="0"/>
          <a:chOff x="0" y="0"/>
          <a:chExt cx="0" cy="0"/>
        </a:xfrm>
      </p:grpSpPr>
      <p:sp>
        <p:nvSpPr>
          <p:cNvPr id="108" name="Texte niveau 1…"/>
          <p:cNvSpPr txBox="1"/>
          <p:nvPr>
            <p:ph type="body" sz="quarter" idx="1" hasCustomPrompt="1"/>
          </p:nvPr>
        </p:nvSpPr>
        <p:spPr>
          <a:xfrm>
            <a:off x="1206500" y="2324100"/>
            <a:ext cx="21971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l’ordre du jour</a:t>
            </a:r>
          </a:p>
          <a:p>
            <a:pPr lvl="1"/>
            <a:r>
              <a:t/>
            </a:r>
          </a:p>
          <a:p>
            <a:pPr lvl="2"/>
            <a:r>
              <a:t/>
            </a:r>
          </a:p>
          <a:p>
            <a:pPr lvl="3"/>
            <a:r>
              <a:t/>
            </a:r>
          </a:p>
          <a:p>
            <a:pPr lvl="4"/>
            <a:r>
              <a:t/>
            </a:r>
          </a:p>
        </p:txBody>
      </p:sp>
      <p:sp>
        <p:nvSpPr>
          <p:cNvPr id="109" name="Texte niveau 1…"/>
          <p:cNvSpPr txBox="1"/>
          <p:nvPr>
            <p:ph type="body" idx="21" hasCustomPrompt="1"/>
          </p:nvPr>
        </p:nvSpPr>
        <p:spPr>
          <a:xfrm>
            <a:off x="1206500" y="4248503"/>
            <a:ext cx="21971000" cy="8256014"/>
          </a:xfrm>
          <a:prstGeom prst="rect">
            <a:avLst/>
          </a:prstGeom>
        </p:spPr>
        <p:txBody>
          <a:bodyPr/>
          <a:lstStyle>
            <a:lvl1pPr marL="0" indent="0" defTabSz="825500">
              <a:spcBef>
                <a:spcPts val="6000"/>
              </a:spcBef>
              <a:buSzTx/>
              <a:buNone/>
              <a:defRPr sz="5000"/>
            </a:lvl1pPr>
          </a:lstStyle>
          <a:p>
            <a:pPr rtl="0">
              <a:defRPr/>
            </a:pPr>
            <a:r>
              <a:t>Rubriques de l’ordre du jour</a:t>
            </a:r>
          </a:p>
        </p:txBody>
      </p:sp>
      <p:sp>
        <p:nvSpPr>
          <p:cNvPr id="110" name="Titre de l’ordre du jour"/>
          <p:cNvSpPr txBox="1"/>
          <p:nvPr>
            <p:ph type="title" hasCustomPrompt="1"/>
          </p:nvPr>
        </p:nvSpPr>
        <p:spPr>
          <a:xfrm>
            <a:off x="1206500" y="635000"/>
            <a:ext cx="21971000" cy="1689100"/>
          </a:xfrm>
          <a:prstGeom prst="rect">
            <a:avLst/>
          </a:prstGeom>
        </p:spPr>
        <p:txBody>
          <a:bodyPr/>
          <a:lstStyle/>
          <a:p>
            <a:pPr/>
            <a:r>
              <a:t>Titre de l’ordre du jour</a:t>
            </a:r>
          </a:p>
        </p:txBody>
      </p:sp>
      <p:sp>
        <p:nvSpPr>
          <p:cNvPr id="11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éclaration">
    <p:spTree>
      <p:nvGrpSpPr>
        <p:cNvPr id="1" name=""/>
        <p:cNvGrpSpPr/>
        <p:nvPr/>
      </p:nvGrpSpPr>
      <p:grpSpPr>
        <a:xfrm>
          <a:off x="0" y="0"/>
          <a:ext cx="0" cy="0"/>
          <a:chOff x="0" y="0"/>
          <a:chExt cx="0" cy="0"/>
        </a:xfrm>
      </p:grpSpPr>
      <p:sp>
        <p:nvSpPr>
          <p:cNvPr id="118" name="Texte niveau 1…"/>
          <p:cNvSpPr txBox="1"/>
          <p:nvPr>
            <p:ph type="body" sz="half" idx="1" hasCustomPrompt="1"/>
          </p:nvPr>
        </p:nvSpPr>
        <p:spPr>
          <a:xfrm>
            <a:off x="1206500" y="4191000"/>
            <a:ext cx="21971000" cy="4089400"/>
          </a:xfrm>
          <a:prstGeom prst="rect">
            <a:avLst/>
          </a:prstGeom>
        </p:spPr>
        <p:txBody>
          <a:bodyPr anchor="ctr"/>
          <a:lstStyle>
            <a:lvl1pPr marL="0" indent="0" algn="ctr">
              <a:lnSpc>
                <a:spcPct val="90000"/>
              </a:lnSpc>
              <a:spcBef>
                <a:spcPts val="0"/>
              </a:spcBef>
              <a:buSzTx/>
              <a:buNone/>
              <a:defRPr spc="-119" sz="12000">
                <a:latin typeface="Produkt Extralight"/>
                <a:ea typeface="Produkt Extralight"/>
                <a:cs typeface="Produkt Extralight"/>
                <a:sym typeface="Produkt Extralight"/>
              </a:defRPr>
            </a:lvl1pPr>
            <a:lvl2pPr marL="0" indent="0" algn="ctr">
              <a:lnSpc>
                <a:spcPct val="90000"/>
              </a:lnSpc>
              <a:spcBef>
                <a:spcPts val="0"/>
              </a:spcBef>
              <a:buSzTx/>
              <a:buNone/>
              <a:defRPr spc="-119" sz="12000">
                <a:latin typeface="Produkt Extralight"/>
                <a:ea typeface="Produkt Extralight"/>
                <a:cs typeface="Produkt Extralight"/>
                <a:sym typeface="Produkt Extralight"/>
              </a:defRPr>
            </a:lvl2pPr>
            <a:lvl3pPr marL="0" indent="0" algn="ctr">
              <a:lnSpc>
                <a:spcPct val="90000"/>
              </a:lnSpc>
              <a:spcBef>
                <a:spcPts val="0"/>
              </a:spcBef>
              <a:buSzTx/>
              <a:buNone/>
              <a:defRPr spc="-119" sz="12000">
                <a:latin typeface="Produkt Extralight"/>
                <a:ea typeface="Produkt Extralight"/>
                <a:cs typeface="Produkt Extralight"/>
                <a:sym typeface="Produkt Extralight"/>
              </a:defRPr>
            </a:lvl3pPr>
            <a:lvl4pPr marL="0" indent="0" algn="ctr">
              <a:lnSpc>
                <a:spcPct val="90000"/>
              </a:lnSpc>
              <a:spcBef>
                <a:spcPts val="0"/>
              </a:spcBef>
              <a:buSzTx/>
              <a:buNone/>
              <a:defRPr spc="-119" sz="12000">
                <a:latin typeface="Produkt Extralight"/>
                <a:ea typeface="Produkt Extralight"/>
                <a:cs typeface="Produkt Extralight"/>
                <a:sym typeface="Produkt Extralight"/>
              </a:defRPr>
            </a:lvl4pPr>
            <a:lvl5pPr marL="0" indent="0" algn="ctr">
              <a:lnSpc>
                <a:spcPct val="90000"/>
              </a:lnSpc>
              <a:spcBef>
                <a:spcPts val="0"/>
              </a:spcBef>
              <a:buSzTx/>
              <a:buNone/>
              <a:defRPr spc="-119" sz="12000">
                <a:latin typeface="Produkt Extralight"/>
                <a:ea typeface="Produkt Extralight"/>
                <a:cs typeface="Produkt Extralight"/>
                <a:sym typeface="Produkt Extralight"/>
              </a:defRPr>
            </a:lvl5pPr>
          </a:lstStyle>
          <a:p>
            <a:pPr/>
            <a:r>
              <a:t>Déclaration</a:t>
            </a:r>
          </a:p>
          <a:p>
            <a:pPr lvl="1"/>
            <a:r>
              <a:t/>
            </a:r>
          </a:p>
          <a:p>
            <a:pPr lvl="2"/>
            <a:r>
              <a:t/>
            </a:r>
          </a:p>
          <a:p>
            <a:pPr lvl="3"/>
            <a:r>
              <a:t/>
            </a:r>
          </a:p>
          <a:p>
            <a:pPr lvl="4"/>
            <a:r>
              <a:t/>
            </a:r>
          </a:p>
        </p:txBody>
      </p:sp>
      <p:sp>
        <p:nvSpPr>
          <p:cNvPr id="119"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ait important">
    <p:spTree>
      <p:nvGrpSpPr>
        <p:cNvPr id="1" name=""/>
        <p:cNvGrpSpPr/>
        <p:nvPr/>
      </p:nvGrpSpPr>
      <p:grpSpPr>
        <a:xfrm>
          <a:off x="0" y="0"/>
          <a:ext cx="0" cy="0"/>
          <a:chOff x="0" y="0"/>
          <a:chExt cx="0" cy="0"/>
        </a:xfrm>
      </p:grpSpPr>
      <p:sp>
        <p:nvSpPr>
          <p:cNvPr id="126" name="Texte niveau 1…"/>
          <p:cNvSpPr txBox="1"/>
          <p:nvPr>
            <p:ph type="body" idx="1" hasCustomPrompt="1"/>
          </p:nvPr>
        </p:nvSpPr>
        <p:spPr>
          <a:xfrm>
            <a:off x="1206500" y="1207360"/>
            <a:ext cx="21971000" cy="7351453"/>
          </a:xfrm>
          <a:prstGeom prst="rect">
            <a:avLst/>
          </a:prstGeom>
        </p:spPr>
        <p:txBody>
          <a:bodyPr anchor="b"/>
          <a:lstStyle>
            <a:lvl1pPr marL="0" indent="0" algn="ctr">
              <a:lnSpc>
                <a:spcPct val="90000"/>
              </a:lnSpc>
              <a:spcBef>
                <a:spcPts val="0"/>
              </a:spcBef>
              <a:buSzTx/>
              <a:buNone/>
              <a:defRPr spc="-1750" sz="35000">
                <a:latin typeface="Produkt Extralight"/>
                <a:ea typeface="Produkt Extralight"/>
                <a:cs typeface="Produkt Extralight"/>
                <a:sym typeface="Produkt Extralight"/>
              </a:defRPr>
            </a:lvl1pPr>
            <a:lvl2pPr marL="0" indent="0" algn="ctr">
              <a:lnSpc>
                <a:spcPct val="90000"/>
              </a:lnSpc>
              <a:spcBef>
                <a:spcPts val="0"/>
              </a:spcBef>
              <a:buSzTx/>
              <a:buNone/>
              <a:defRPr spc="-1750" sz="35000">
                <a:latin typeface="Produkt Extralight"/>
                <a:ea typeface="Produkt Extralight"/>
                <a:cs typeface="Produkt Extralight"/>
                <a:sym typeface="Produkt Extralight"/>
              </a:defRPr>
            </a:lvl2pPr>
            <a:lvl3pPr marL="0" indent="0" algn="ctr">
              <a:lnSpc>
                <a:spcPct val="90000"/>
              </a:lnSpc>
              <a:spcBef>
                <a:spcPts val="0"/>
              </a:spcBef>
              <a:buSzTx/>
              <a:buNone/>
              <a:defRPr spc="-1750" sz="35000">
                <a:latin typeface="Produkt Extralight"/>
                <a:ea typeface="Produkt Extralight"/>
                <a:cs typeface="Produkt Extralight"/>
                <a:sym typeface="Produkt Extralight"/>
              </a:defRPr>
            </a:lvl3pPr>
            <a:lvl4pPr marL="0" indent="0" algn="ctr">
              <a:lnSpc>
                <a:spcPct val="90000"/>
              </a:lnSpc>
              <a:spcBef>
                <a:spcPts val="0"/>
              </a:spcBef>
              <a:buSzTx/>
              <a:buNone/>
              <a:defRPr spc="-1750" sz="35000">
                <a:latin typeface="Produkt Extralight"/>
                <a:ea typeface="Produkt Extralight"/>
                <a:cs typeface="Produkt Extralight"/>
                <a:sym typeface="Produkt Extralight"/>
              </a:defRPr>
            </a:lvl4pPr>
            <a:lvl5pPr marL="0" indent="0" algn="ctr">
              <a:lnSpc>
                <a:spcPct val="90000"/>
              </a:lnSpc>
              <a:spcBef>
                <a:spcPts val="0"/>
              </a:spcBef>
              <a:buSzTx/>
              <a:buNone/>
              <a:defRPr spc="-1750" sz="35000">
                <a:latin typeface="Produkt Extralight"/>
                <a:ea typeface="Produkt Extralight"/>
                <a:cs typeface="Produkt Extralight"/>
                <a:sym typeface="Produkt Extralight"/>
              </a:defRPr>
            </a:lvl5pPr>
          </a:lstStyle>
          <a:p>
            <a:pPr/>
            <a:r>
              <a:t>100 %</a:t>
            </a:r>
          </a:p>
          <a:p>
            <a:pPr lvl="1"/>
            <a:r>
              <a:t/>
            </a:r>
          </a:p>
          <a:p>
            <a:pPr lvl="2"/>
            <a:r>
              <a:t/>
            </a:r>
          </a:p>
          <a:p>
            <a:pPr lvl="3"/>
            <a:r>
              <a:t/>
            </a:r>
          </a:p>
          <a:p>
            <a:pPr lvl="4"/>
            <a:r>
              <a:t/>
            </a:r>
          </a:p>
        </p:txBody>
      </p:sp>
      <p:sp>
        <p:nvSpPr>
          <p:cNvPr id="127" name="Données clés"/>
          <p:cNvSpPr txBox="1"/>
          <p:nvPr>
            <p:ph type="body" sz="quarter" idx="21" hasCustomPrompt="1"/>
          </p:nvPr>
        </p:nvSpPr>
        <p:spPr>
          <a:xfrm>
            <a:off x="1206500" y="8128000"/>
            <a:ext cx="21971000" cy="1079500"/>
          </a:xfrm>
          <a:prstGeom prst="rect">
            <a:avLst/>
          </a:prstGeom>
        </p:spPr>
        <p:txBody>
          <a:bodyPr lIns="45718" tIns="45718" rIns="45718" bIns="45718"/>
          <a:lstStyle>
            <a:lvl1pPr marL="0" indent="0" algn="ctr" defTabSz="825500">
              <a:lnSpc>
                <a:spcPct val="90000"/>
              </a:lnSpc>
              <a:spcBef>
                <a:spcPts val="0"/>
              </a:spcBef>
              <a:buSzTx/>
              <a:buNone/>
              <a:defRPr spc="-99" sz="5500">
                <a:latin typeface="Produkt Extralight"/>
                <a:ea typeface="Produkt Extralight"/>
                <a:cs typeface="Produkt Extralight"/>
                <a:sym typeface="Produkt Extralight"/>
              </a:defRPr>
            </a:lvl1pPr>
          </a:lstStyle>
          <a:p>
            <a:pPr rtl="0">
              <a:defRPr/>
            </a:pPr>
            <a:r>
              <a:t>Données clés</a:t>
            </a:r>
          </a:p>
        </p:txBody>
      </p:sp>
      <p:sp>
        <p:nvSpPr>
          <p:cNvPr id="128"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itation">
    <p:spTree>
      <p:nvGrpSpPr>
        <p:cNvPr id="1" name=""/>
        <p:cNvGrpSpPr/>
        <p:nvPr/>
      </p:nvGrpSpPr>
      <p:grpSpPr>
        <a:xfrm>
          <a:off x="0" y="0"/>
          <a:ext cx="0" cy="0"/>
          <a:chOff x="0" y="0"/>
          <a:chExt cx="0" cy="0"/>
        </a:xfrm>
      </p:grpSpPr>
      <p:sp>
        <p:nvSpPr>
          <p:cNvPr id="135" name="Texte niveau 1…"/>
          <p:cNvSpPr txBox="1"/>
          <p:nvPr>
            <p:ph type="body" sz="quarter" idx="1" hasCustomPrompt="1"/>
          </p:nvPr>
        </p:nvSpPr>
        <p:spPr>
          <a:xfrm>
            <a:off x="5194300" y="4165600"/>
            <a:ext cx="13995400" cy="4428667"/>
          </a:xfrm>
          <a:prstGeom prst="rect">
            <a:avLst/>
          </a:prstGeom>
        </p:spPr>
        <p:txBody>
          <a:bodyPr anchor="b"/>
          <a:lstStyle>
            <a:lvl1pPr marL="254000" indent="-254000">
              <a:lnSpc>
                <a:spcPct val="90000"/>
              </a:lnSpc>
              <a:spcBef>
                <a:spcPts val="0"/>
              </a:spcBef>
              <a:buSzTx/>
              <a:buNone/>
              <a:defRPr spc="-93" sz="9300">
                <a:latin typeface="Produkt Extralight"/>
                <a:ea typeface="Produkt Extralight"/>
                <a:cs typeface="Produkt Extralight"/>
                <a:sym typeface="Produkt Extralight"/>
              </a:defRPr>
            </a:lvl1pPr>
            <a:lvl2pPr marL="254000" indent="0">
              <a:lnSpc>
                <a:spcPct val="90000"/>
              </a:lnSpc>
              <a:spcBef>
                <a:spcPts val="0"/>
              </a:spcBef>
              <a:buSzTx/>
              <a:buNone/>
              <a:defRPr spc="-93" sz="9300">
                <a:latin typeface="Produkt Extralight"/>
                <a:ea typeface="Produkt Extralight"/>
                <a:cs typeface="Produkt Extralight"/>
                <a:sym typeface="Produkt Extralight"/>
              </a:defRPr>
            </a:lvl2pPr>
            <a:lvl3pPr marL="254000" indent="0">
              <a:lnSpc>
                <a:spcPct val="90000"/>
              </a:lnSpc>
              <a:spcBef>
                <a:spcPts val="0"/>
              </a:spcBef>
              <a:buSzTx/>
              <a:buNone/>
              <a:defRPr spc="-93" sz="9300">
                <a:latin typeface="Produkt Extralight"/>
                <a:ea typeface="Produkt Extralight"/>
                <a:cs typeface="Produkt Extralight"/>
                <a:sym typeface="Produkt Extralight"/>
              </a:defRPr>
            </a:lvl3pPr>
            <a:lvl4pPr marL="254000" indent="0">
              <a:lnSpc>
                <a:spcPct val="90000"/>
              </a:lnSpc>
              <a:spcBef>
                <a:spcPts val="0"/>
              </a:spcBef>
              <a:buSzTx/>
              <a:buNone/>
              <a:defRPr spc="-93" sz="9300">
                <a:latin typeface="Produkt Extralight"/>
                <a:ea typeface="Produkt Extralight"/>
                <a:cs typeface="Produkt Extralight"/>
                <a:sym typeface="Produkt Extralight"/>
              </a:defRPr>
            </a:lvl4pPr>
            <a:lvl5pPr marL="254000" indent="0">
              <a:lnSpc>
                <a:spcPct val="90000"/>
              </a:lnSpc>
              <a:spcBef>
                <a:spcPts val="0"/>
              </a:spcBef>
              <a:buSzTx/>
              <a:buNone/>
              <a:defRPr spc="-93" sz="9300">
                <a:latin typeface="Produkt Extralight"/>
                <a:ea typeface="Produkt Extralight"/>
                <a:cs typeface="Produkt Extralight"/>
                <a:sym typeface="Produkt Extralight"/>
              </a:defRPr>
            </a:lvl5pPr>
          </a:lstStyle>
          <a:p>
            <a:pPr/>
            <a:r>
              <a:t>« Citation notable »</a:t>
            </a:r>
          </a:p>
          <a:p>
            <a:pPr lvl="1"/>
            <a:r>
              <a:t/>
            </a:r>
          </a:p>
          <a:p>
            <a:pPr lvl="2"/>
            <a:r>
              <a:t/>
            </a:r>
          </a:p>
          <a:p>
            <a:pPr lvl="3"/>
            <a:r>
              <a:t/>
            </a:r>
          </a:p>
          <a:p>
            <a:pPr lvl="4"/>
            <a:r>
              <a:t/>
            </a:r>
          </a:p>
        </p:txBody>
      </p:sp>
      <p:sp>
        <p:nvSpPr>
          <p:cNvPr id="136" name="Attribution"/>
          <p:cNvSpPr txBox="1"/>
          <p:nvPr>
            <p:ph type="body" sz="quarter" idx="21" hasCustomPrompt="1"/>
          </p:nvPr>
        </p:nvSpPr>
        <p:spPr>
          <a:xfrm>
            <a:off x="5456256" y="9559997"/>
            <a:ext cx="13471488" cy="698503"/>
          </a:xfrm>
          <a:prstGeom prst="rect">
            <a:avLst/>
          </a:prstGeom>
        </p:spPr>
        <p:txBody>
          <a:bodyPr lIns="45718" tIns="45718" rIns="45718" bIns="45718"/>
          <a:lstStyle>
            <a:lvl1pPr marL="0" indent="0" defTabSz="825500">
              <a:spcBef>
                <a:spcPts val="0"/>
              </a:spcBef>
              <a:buSzTx/>
              <a:buNone/>
              <a:defRPr sz="3600">
                <a:latin typeface="Produkt Light"/>
                <a:ea typeface="Produkt Light"/>
                <a:cs typeface="Produkt Light"/>
                <a:sym typeface="Produkt Light"/>
              </a:defRPr>
            </a:lvl1pPr>
          </a:lstStyle>
          <a:p>
            <a:pPr rtl="0">
              <a:defRPr/>
            </a:pPr>
            <a:r>
              <a:t>Attribution</a:t>
            </a:r>
          </a:p>
        </p:txBody>
      </p:sp>
      <p:sp>
        <p:nvSpPr>
          <p:cNvPr id="137"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3 photos">
    <p:spTree>
      <p:nvGrpSpPr>
        <p:cNvPr id="1" name=""/>
        <p:cNvGrpSpPr/>
        <p:nvPr/>
      </p:nvGrpSpPr>
      <p:grpSpPr>
        <a:xfrm>
          <a:off x="0" y="0"/>
          <a:ext cx="0" cy="0"/>
          <a:chOff x="0" y="0"/>
          <a:chExt cx="0" cy="0"/>
        </a:xfrm>
      </p:grpSpPr>
      <p:sp>
        <p:nvSpPr>
          <p:cNvPr id="144" name="Architecture ondulée rose et orange avec un ciel bleu en arrière-plan"/>
          <p:cNvSpPr/>
          <p:nvPr>
            <p:ph type="pic" sz="quarter" idx="21"/>
          </p:nvPr>
        </p:nvSpPr>
        <p:spPr>
          <a:xfrm>
            <a:off x="7353300" y="3632200"/>
            <a:ext cx="9677400" cy="6451600"/>
          </a:xfrm>
          <a:prstGeom prst="rect">
            <a:avLst/>
          </a:prstGeom>
        </p:spPr>
        <p:txBody>
          <a:bodyPr lIns="91439" tIns="45719" rIns="91439" bIns="45719">
            <a:noAutofit/>
          </a:bodyPr>
          <a:lstStyle/>
          <a:p>
            <a:pPr/>
          </a:p>
        </p:txBody>
      </p:sp>
      <p:sp>
        <p:nvSpPr>
          <p:cNvPr id="145" name="Vue en contre-plongée du coin d’un bâtiment moderne sous un ciel bleu dégagé"/>
          <p:cNvSpPr/>
          <p:nvPr>
            <p:ph type="pic" sz="quarter" idx="22"/>
          </p:nvPr>
        </p:nvSpPr>
        <p:spPr>
          <a:xfrm>
            <a:off x="14617700" y="3632200"/>
            <a:ext cx="9677400" cy="6451600"/>
          </a:xfrm>
          <a:prstGeom prst="rect">
            <a:avLst/>
          </a:prstGeom>
        </p:spPr>
        <p:txBody>
          <a:bodyPr lIns="91439" tIns="45719" rIns="91439" bIns="45719">
            <a:noAutofit/>
          </a:bodyPr>
          <a:lstStyle/>
          <a:p>
            <a:pPr/>
          </a:p>
        </p:txBody>
      </p:sp>
      <p:sp>
        <p:nvSpPr>
          <p:cNvPr id="146" name="Vue en contre-plongée d’un pont de pierre sous un ciel partiellement nuageux"/>
          <p:cNvSpPr/>
          <p:nvPr>
            <p:ph type="pic" sz="quarter" idx="23"/>
          </p:nvPr>
        </p:nvSpPr>
        <p:spPr>
          <a:xfrm>
            <a:off x="61385" y="3632200"/>
            <a:ext cx="9690103" cy="6451600"/>
          </a:xfrm>
          <a:prstGeom prst="rect">
            <a:avLst/>
          </a:prstGeom>
        </p:spPr>
        <p:txBody>
          <a:bodyPr lIns="91439" tIns="45719" rIns="91439" bIns="45719">
            <a:noAutofit/>
          </a:bodyPr>
          <a:lstStyle/>
          <a:p>
            <a:pPr/>
          </a:p>
        </p:txBody>
      </p:sp>
      <p:sp>
        <p:nvSpPr>
          <p:cNvPr id="147"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54" name="Vue en contre-plongée d’un bâtiment moderne en métal"/>
          <p:cNvSpPr/>
          <p:nvPr>
            <p:ph type="pic" idx="21"/>
          </p:nvPr>
        </p:nvSpPr>
        <p:spPr>
          <a:xfrm>
            <a:off x="-38100" y="-1295400"/>
            <a:ext cx="24447500" cy="16295511"/>
          </a:xfrm>
          <a:prstGeom prst="rect">
            <a:avLst/>
          </a:prstGeom>
        </p:spPr>
        <p:txBody>
          <a:bodyPr lIns="91439" tIns="45719" rIns="91439" bIns="45719">
            <a:noAutofit/>
          </a:bodyPr>
          <a:lstStyle/>
          <a:p>
            <a:pPr/>
          </a:p>
        </p:txBody>
      </p:sp>
      <p:sp>
        <p:nvSpPr>
          <p:cNvPr id="155" name="Numéro de diapositive"/>
          <p:cNvSpPr txBox="1"/>
          <p:nvPr>
            <p:ph type="sldNum" sz="quarter" idx="2"/>
          </p:nvPr>
        </p:nvSpPr>
        <p:spPr>
          <a:xfrm>
            <a:off x="23558500" y="12468859"/>
            <a:ext cx="379476" cy="419101"/>
          </a:xfrm>
          <a:prstGeom prst="rect">
            <a:avLst/>
          </a:prstGeom>
        </p:spPr>
        <p:txBody>
          <a:bodyPr/>
          <a:lstStyle>
            <a:lvl1pPr>
              <a:defRPr sz="1800">
                <a:solidFill>
                  <a:schemeClr val="accent1"/>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ierge">
    <p:spTree>
      <p:nvGrpSpPr>
        <p:cNvPr id="1" name=""/>
        <p:cNvGrpSpPr/>
        <p:nvPr/>
      </p:nvGrpSpPr>
      <p:grpSpPr>
        <a:xfrm>
          <a:off x="0" y="0"/>
          <a:ext cx="0" cy="0"/>
          <a:chOff x="0" y="0"/>
          <a:chExt cx="0" cy="0"/>
        </a:xfrm>
      </p:grpSpPr>
      <p:sp>
        <p:nvSpPr>
          <p:cNvPr id="16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et photo">
    <p:spTree>
      <p:nvGrpSpPr>
        <p:cNvPr id="1" name=""/>
        <p:cNvGrpSpPr/>
        <p:nvPr/>
      </p:nvGrpSpPr>
      <p:grpSpPr>
        <a:xfrm>
          <a:off x="0" y="0"/>
          <a:ext cx="0" cy="0"/>
          <a:chOff x="0" y="0"/>
          <a:chExt cx="0" cy="0"/>
        </a:xfrm>
      </p:grpSpPr>
      <p:sp>
        <p:nvSpPr>
          <p:cNvPr id="21" name="Architecture géométrique en pierre grise"/>
          <p:cNvSpPr/>
          <p:nvPr>
            <p:ph type="pic" idx="21"/>
          </p:nvPr>
        </p:nvSpPr>
        <p:spPr>
          <a:xfrm>
            <a:off x="0" y="-4381500"/>
            <a:ext cx="24384002" cy="18288000"/>
          </a:xfrm>
          <a:prstGeom prst="rect">
            <a:avLst/>
          </a:prstGeom>
        </p:spPr>
        <p:txBody>
          <a:bodyPr lIns="91439" tIns="45719" rIns="91439" bIns="45719">
            <a:noAutofit/>
          </a:bodyPr>
          <a:lstStyle/>
          <a:p>
            <a:pPr/>
          </a:p>
        </p:txBody>
      </p:sp>
      <p:sp>
        <p:nvSpPr>
          <p:cNvPr id="22" name="Texte niveau 1…"/>
          <p:cNvSpPr txBox="1"/>
          <p:nvPr>
            <p:ph type="body" sz="quarter" idx="1" hasCustomPrompt="1"/>
          </p:nvPr>
        </p:nvSpPr>
        <p:spPr>
          <a:xfrm>
            <a:off x="1206500" y="12268200"/>
            <a:ext cx="21971000" cy="660400"/>
          </a:xfrm>
          <a:prstGeom prst="rect">
            <a:avLst/>
          </a:prstGeom>
        </p:spPr>
        <p:txBody>
          <a:bodyPr lIns="45718" tIns="45718" rIns="45718" bIns="45718" anchor="b"/>
          <a:lstStyle>
            <a:lvl1pPr marL="0" indent="0" defTabSz="825500">
              <a:spcBef>
                <a:spcPts val="0"/>
              </a:spcBef>
              <a:buSzTx/>
              <a:buNone/>
              <a:defRPr sz="3300">
                <a:latin typeface="Produkt Light"/>
                <a:ea typeface="Produkt Light"/>
                <a:cs typeface="Produkt Light"/>
                <a:sym typeface="Produkt Light"/>
              </a:defRPr>
            </a:lvl1pPr>
            <a:lvl2pPr marL="834388" indent="-377188" defTabSz="825500">
              <a:spcBef>
                <a:spcPts val="0"/>
              </a:spcBef>
              <a:defRPr sz="3300">
                <a:latin typeface="Produkt Light"/>
                <a:ea typeface="Produkt Light"/>
                <a:cs typeface="Produkt Light"/>
                <a:sym typeface="Produkt Light"/>
              </a:defRPr>
            </a:lvl2pPr>
            <a:lvl3pPr marL="1291588" indent="-377188" defTabSz="825500">
              <a:spcBef>
                <a:spcPts val="0"/>
              </a:spcBef>
              <a:defRPr sz="3300">
                <a:latin typeface="Produkt Light"/>
                <a:ea typeface="Produkt Light"/>
                <a:cs typeface="Produkt Light"/>
                <a:sym typeface="Produkt Light"/>
              </a:defRPr>
            </a:lvl3pPr>
            <a:lvl4pPr marL="1748788" indent="-377188" defTabSz="825500">
              <a:spcBef>
                <a:spcPts val="0"/>
              </a:spcBef>
              <a:defRPr sz="3300">
                <a:latin typeface="Produkt Light"/>
                <a:ea typeface="Produkt Light"/>
                <a:cs typeface="Produkt Light"/>
                <a:sym typeface="Produkt Light"/>
              </a:defRPr>
            </a:lvl4pPr>
            <a:lvl5pPr marL="2205988" indent="-377188" defTabSz="825500">
              <a:spcBef>
                <a:spcPts val="0"/>
              </a:spcBef>
              <a:defRPr sz="3300">
                <a:latin typeface="Produkt Light"/>
                <a:ea typeface="Produkt Light"/>
                <a:cs typeface="Produkt Light"/>
                <a:sym typeface="Produkt Light"/>
              </a:defRPr>
            </a:lvl5pPr>
          </a:lstStyle>
          <a:p>
            <a:pPr/>
            <a:r>
              <a:t>Auteur et date</a:t>
            </a:r>
          </a:p>
          <a:p>
            <a:pPr lvl="1"/>
            <a:r>
              <a:t/>
            </a:r>
          </a:p>
          <a:p>
            <a:pPr lvl="2"/>
            <a:r>
              <a:t/>
            </a:r>
          </a:p>
          <a:p>
            <a:pPr lvl="3"/>
            <a:r>
              <a:t/>
            </a:r>
          </a:p>
          <a:p>
            <a:pPr lvl="4"/>
            <a:r>
              <a:t/>
            </a:r>
          </a:p>
        </p:txBody>
      </p:sp>
      <p:sp>
        <p:nvSpPr>
          <p:cNvPr id="23" name="Texte niveau 1…"/>
          <p:cNvSpPr txBox="1"/>
          <p:nvPr>
            <p:ph type="body" sz="quarter" idx="22" hasCustomPrompt="1"/>
          </p:nvPr>
        </p:nvSpPr>
        <p:spPr>
          <a:xfrm>
            <a:off x="1206500" y="7353300"/>
            <a:ext cx="21971000" cy="2006600"/>
          </a:xfrm>
          <a:prstGeom prst="rect">
            <a:avLst/>
          </a:prstGeom>
        </p:spPr>
        <p:txBody>
          <a:bodyPr/>
          <a:lstStyle>
            <a:lvl1pPr marL="0" indent="0" defTabSz="825500">
              <a:spcBef>
                <a:spcPts val="0"/>
              </a:spcBef>
              <a:buSzTx/>
              <a:buNone/>
              <a:defRPr sz="5500">
                <a:latin typeface="Produkt Extralight"/>
                <a:ea typeface="Produkt Extralight"/>
                <a:cs typeface="Produkt Extralight"/>
                <a:sym typeface="Produkt Extralight"/>
              </a:defRPr>
            </a:lvl1pPr>
          </a:lstStyle>
          <a:p>
            <a:pPr rtl="0">
              <a:defRPr/>
            </a:pPr>
            <a:r>
              <a:t>Sous-titre de la présentation</a:t>
            </a:r>
          </a:p>
        </p:txBody>
      </p:sp>
      <p:sp>
        <p:nvSpPr>
          <p:cNvPr id="24" name="Titre de la présentation"/>
          <p:cNvSpPr txBox="1"/>
          <p:nvPr>
            <p:ph type="title" hasCustomPrompt="1"/>
          </p:nvPr>
        </p:nvSpPr>
        <p:spPr>
          <a:xfrm>
            <a:off x="1206500" y="2611945"/>
            <a:ext cx="21971000" cy="4648202"/>
          </a:xfrm>
          <a:prstGeom prst="rect">
            <a:avLst/>
          </a:prstGeom>
        </p:spPr>
        <p:txBody>
          <a:bodyPr anchor="b"/>
          <a:lstStyle>
            <a:lvl1pPr defTabSz="355600">
              <a:defRPr spc="-119" sz="12000"/>
            </a:lvl1pPr>
          </a:lstStyle>
          <a:p>
            <a:pPr/>
            <a:r>
              <a:t>Titre de la présentation</a:t>
            </a:r>
          </a:p>
        </p:txBody>
      </p:sp>
      <p:sp>
        <p:nvSpPr>
          <p:cNvPr id="2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utre titre et photo">
    <p:spTree>
      <p:nvGrpSpPr>
        <p:cNvPr id="1" name=""/>
        <p:cNvGrpSpPr/>
        <p:nvPr/>
      </p:nvGrpSpPr>
      <p:grpSpPr>
        <a:xfrm>
          <a:off x="0" y="0"/>
          <a:ext cx="0" cy="0"/>
          <a:chOff x="0" y="0"/>
          <a:chExt cx="0" cy="0"/>
        </a:xfrm>
      </p:grpSpPr>
      <p:sp>
        <p:nvSpPr>
          <p:cNvPr id="32" name="Architecture géométrique en pierre grise"/>
          <p:cNvSpPr/>
          <p:nvPr>
            <p:ph type="pic" idx="21"/>
          </p:nvPr>
        </p:nvSpPr>
        <p:spPr>
          <a:xfrm>
            <a:off x="5707495" y="-660400"/>
            <a:ext cx="20053304" cy="15042093"/>
          </a:xfrm>
          <a:prstGeom prst="rect">
            <a:avLst/>
          </a:prstGeom>
        </p:spPr>
        <p:txBody>
          <a:bodyPr lIns="91439" tIns="45719" rIns="91439" bIns="45719">
            <a:noAutofit/>
          </a:bodyPr>
          <a:lstStyle/>
          <a:p>
            <a:pPr/>
          </a:p>
        </p:txBody>
      </p:sp>
      <p:sp>
        <p:nvSpPr>
          <p:cNvPr id="33" name="Titre de diapositive"/>
          <p:cNvSpPr txBox="1"/>
          <p:nvPr>
            <p:ph type="title" hasCustomPrompt="1"/>
          </p:nvPr>
        </p:nvSpPr>
        <p:spPr>
          <a:xfrm>
            <a:off x="1206500" y="1333500"/>
            <a:ext cx="9779000" cy="5882274"/>
          </a:xfrm>
          <a:prstGeom prst="rect">
            <a:avLst/>
          </a:prstGeom>
        </p:spPr>
        <p:txBody>
          <a:bodyPr anchor="b"/>
          <a:lstStyle/>
          <a:p>
            <a:pPr/>
            <a:r>
              <a:t>Titre de diapositive</a:t>
            </a:r>
          </a:p>
        </p:txBody>
      </p:sp>
      <p:sp>
        <p:nvSpPr>
          <p:cNvPr id="34" name="Texte niveau 1…"/>
          <p:cNvSpPr txBox="1"/>
          <p:nvPr>
            <p:ph type="body" sz="quarter" idx="1" hasCustomPrompt="1"/>
          </p:nvPr>
        </p:nvSpPr>
        <p:spPr>
          <a:xfrm>
            <a:off x="1206500" y="7149476"/>
            <a:ext cx="9779000" cy="5385424"/>
          </a:xfrm>
          <a:prstGeom prst="rect">
            <a:avLst/>
          </a:prstGeom>
        </p:spPr>
        <p:txBody>
          <a:bodyPr/>
          <a:lstStyle>
            <a:lvl1pPr marL="0" indent="0" defTabSz="825500">
              <a:spcBef>
                <a:spcPts val="0"/>
              </a:spcBef>
              <a:buSzTx/>
              <a:buNone/>
              <a:defRPr sz="5500">
                <a:latin typeface="Produkt Extralight"/>
                <a:ea typeface="Produkt Extralight"/>
                <a:cs typeface="Produkt Extralight"/>
                <a:sym typeface="Produkt Extralight"/>
              </a:defRPr>
            </a:lvl1pPr>
            <a:lvl2pPr marL="0" indent="0" defTabSz="825500">
              <a:spcBef>
                <a:spcPts val="0"/>
              </a:spcBef>
              <a:buSzTx/>
              <a:buNone/>
              <a:defRPr sz="5500">
                <a:latin typeface="Produkt Extralight"/>
                <a:ea typeface="Produkt Extralight"/>
                <a:cs typeface="Produkt Extralight"/>
                <a:sym typeface="Produkt Extralight"/>
              </a:defRPr>
            </a:lvl2pPr>
            <a:lvl3pPr marL="0" indent="0" defTabSz="825500">
              <a:spcBef>
                <a:spcPts val="0"/>
              </a:spcBef>
              <a:buSzTx/>
              <a:buNone/>
              <a:defRPr sz="5500">
                <a:latin typeface="Produkt Extralight"/>
                <a:ea typeface="Produkt Extralight"/>
                <a:cs typeface="Produkt Extralight"/>
                <a:sym typeface="Produkt Extralight"/>
              </a:defRPr>
            </a:lvl3pPr>
            <a:lvl4pPr marL="0" indent="0" defTabSz="825500">
              <a:spcBef>
                <a:spcPts val="0"/>
              </a:spcBef>
              <a:buSzTx/>
              <a:buNone/>
              <a:defRPr sz="5500">
                <a:latin typeface="Produkt Extralight"/>
                <a:ea typeface="Produkt Extralight"/>
                <a:cs typeface="Produkt Extralight"/>
                <a:sym typeface="Produkt Extralight"/>
              </a:defRPr>
            </a:lvl4pPr>
            <a:lvl5pPr marL="0" indent="0" defTabSz="825500">
              <a:spcBef>
                <a:spcPts val="0"/>
              </a:spcBef>
              <a:buSzTx/>
              <a:buNone/>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3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et puces">
    <p:spTree>
      <p:nvGrpSpPr>
        <p:cNvPr id="1" name=""/>
        <p:cNvGrpSpPr/>
        <p:nvPr/>
      </p:nvGrpSpPr>
      <p:grpSpPr>
        <a:xfrm>
          <a:off x="0" y="0"/>
          <a:ext cx="0" cy="0"/>
          <a:chOff x="0" y="0"/>
          <a:chExt cx="0" cy="0"/>
        </a:xfrm>
      </p:grpSpPr>
      <p:sp>
        <p:nvSpPr>
          <p:cNvPr id="42" name="Titre de diapositive"/>
          <p:cNvSpPr txBox="1"/>
          <p:nvPr>
            <p:ph type="title" hasCustomPrompt="1"/>
          </p:nvPr>
        </p:nvSpPr>
        <p:spPr>
          <a:xfrm>
            <a:off x="1206500" y="635000"/>
            <a:ext cx="21971000" cy="1689100"/>
          </a:xfrm>
          <a:prstGeom prst="rect">
            <a:avLst/>
          </a:prstGeom>
        </p:spPr>
        <p:txBody>
          <a:bodyPr/>
          <a:lstStyle/>
          <a:p>
            <a:pPr/>
            <a:r>
              <a:t>Titre de diapositive</a:t>
            </a:r>
          </a:p>
        </p:txBody>
      </p:sp>
      <p:sp>
        <p:nvSpPr>
          <p:cNvPr id="43" name="Texte niveau 1…"/>
          <p:cNvSpPr txBox="1"/>
          <p:nvPr>
            <p:ph type="body" sz="quarter" idx="1" hasCustomPrompt="1"/>
          </p:nvPr>
        </p:nvSpPr>
        <p:spPr>
          <a:xfrm>
            <a:off x="1206500" y="2324100"/>
            <a:ext cx="21971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44" name="Texte niveau 1…"/>
          <p:cNvSpPr txBox="1"/>
          <p:nvPr>
            <p:ph type="body" idx="21" hasCustomPrompt="1"/>
          </p:nvPr>
        </p:nvSpPr>
        <p:spPr>
          <a:prstGeom prst="rect">
            <a:avLst/>
          </a:prstGeom>
        </p:spPr>
        <p:txBody>
          <a:bodyPr/>
          <a:lstStyle/>
          <a:p>
            <a:pPr rtl="0">
              <a:defRPr/>
            </a:pPr>
            <a:r>
              <a:t>Texte de puce de diapositive</a:t>
            </a:r>
          </a:p>
        </p:txBody>
      </p:sp>
      <p:sp>
        <p:nvSpPr>
          <p:cNvPr id="4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uces">
    <p:spTree>
      <p:nvGrpSpPr>
        <p:cNvPr id="1" name=""/>
        <p:cNvGrpSpPr/>
        <p:nvPr/>
      </p:nvGrpSpPr>
      <p:grpSpPr>
        <a:xfrm>
          <a:off x="0" y="0"/>
          <a:ext cx="0" cy="0"/>
          <a:chOff x="0" y="0"/>
          <a:chExt cx="0" cy="0"/>
        </a:xfrm>
      </p:grpSpPr>
      <p:sp>
        <p:nvSpPr>
          <p:cNvPr id="52" name="Texte niveau 1…"/>
          <p:cNvSpPr txBox="1"/>
          <p:nvPr>
            <p:ph type="body" idx="1" hasCustomPrompt="1"/>
          </p:nvPr>
        </p:nvSpPr>
        <p:spPr>
          <a:prstGeom prst="rect">
            <a:avLst/>
          </a:prstGeom>
        </p:spPr>
        <p:txBody>
          <a:bodyPr/>
          <a:lstStyle/>
          <a:p>
            <a:pPr/>
            <a:r>
              <a:t>Texte de puce de diapositive</a:t>
            </a:r>
          </a:p>
          <a:p>
            <a:pPr lvl="1"/>
            <a:r>
              <a:t/>
            </a:r>
          </a:p>
          <a:p>
            <a:pPr lvl="2"/>
            <a:r>
              <a:t/>
            </a:r>
          </a:p>
          <a:p>
            <a:pPr lvl="3"/>
            <a:r>
              <a:t/>
            </a:r>
          </a:p>
          <a:p>
            <a:pPr lvl="4"/>
            <a:r>
              <a:t/>
            </a:r>
          </a:p>
        </p:txBody>
      </p:sp>
      <p:sp>
        <p:nvSpPr>
          <p:cNvPr id="53"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et photo">
    <p:spTree>
      <p:nvGrpSpPr>
        <p:cNvPr id="1" name=""/>
        <p:cNvGrpSpPr/>
        <p:nvPr/>
      </p:nvGrpSpPr>
      <p:grpSpPr>
        <a:xfrm>
          <a:off x="0" y="0"/>
          <a:ext cx="0" cy="0"/>
          <a:chOff x="0" y="0"/>
          <a:chExt cx="0" cy="0"/>
        </a:xfrm>
      </p:grpSpPr>
      <p:sp>
        <p:nvSpPr>
          <p:cNvPr id="60" name="Texte niveau 1…"/>
          <p:cNvSpPr txBox="1"/>
          <p:nvPr>
            <p:ph type="body" sz="quarter" idx="1" hasCustomPrompt="1"/>
          </p:nvPr>
        </p:nvSpPr>
        <p:spPr>
          <a:xfrm>
            <a:off x="1206500" y="2324100"/>
            <a:ext cx="9779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61" name="Architecture en pierre angulaire mélangeant ombre et lumière"/>
          <p:cNvSpPr/>
          <p:nvPr>
            <p:ph type="pic" idx="21"/>
          </p:nvPr>
        </p:nvSpPr>
        <p:spPr>
          <a:xfrm>
            <a:off x="12382500" y="0"/>
            <a:ext cx="21945600" cy="13716002"/>
          </a:xfrm>
          <a:prstGeom prst="rect">
            <a:avLst/>
          </a:prstGeom>
        </p:spPr>
        <p:txBody>
          <a:bodyPr lIns="91439" tIns="45719" rIns="91439" bIns="45719">
            <a:noAutofit/>
          </a:bodyPr>
          <a:lstStyle/>
          <a:p>
            <a:pPr/>
          </a:p>
        </p:txBody>
      </p:sp>
      <p:sp>
        <p:nvSpPr>
          <p:cNvPr id="62" name="Titre de diapositive"/>
          <p:cNvSpPr txBox="1"/>
          <p:nvPr>
            <p:ph type="title" hasCustomPrompt="1"/>
          </p:nvPr>
        </p:nvSpPr>
        <p:spPr>
          <a:xfrm>
            <a:off x="1206500" y="635000"/>
            <a:ext cx="9779000" cy="1689100"/>
          </a:xfrm>
          <a:prstGeom prst="rect">
            <a:avLst/>
          </a:prstGeom>
        </p:spPr>
        <p:txBody>
          <a:bodyPr/>
          <a:lstStyle/>
          <a:p>
            <a:pPr/>
            <a:r>
              <a:t>Titre de diapositive</a:t>
            </a:r>
          </a:p>
        </p:txBody>
      </p:sp>
      <p:sp>
        <p:nvSpPr>
          <p:cNvPr id="63" name="Texte niveau 1…"/>
          <p:cNvSpPr txBox="1"/>
          <p:nvPr>
            <p:ph type="body" sz="half" idx="22" hasCustomPrompt="1"/>
          </p:nvPr>
        </p:nvSpPr>
        <p:spPr>
          <a:xfrm>
            <a:off x="1206500" y="4248503"/>
            <a:ext cx="9779000" cy="8256631"/>
          </a:xfrm>
          <a:prstGeom prst="rect">
            <a:avLst/>
          </a:prstGeom>
        </p:spPr>
        <p:txBody>
          <a:bodyPr/>
          <a:lstStyle/>
          <a:p>
            <a:pPr rtl="0">
              <a:defRPr/>
            </a:pPr>
            <a:r>
              <a:t>Texte de puce de diapositive</a:t>
            </a:r>
          </a:p>
        </p:txBody>
      </p:sp>
      <p:sp>
        <p:nvSpPr>
          <p:cNvPr id="64" name="Numéro de diapositive"/>
          <p:cNvSpPr txBox="1"/>
          <p:nvPr>
            <p:ph type="sldNum" sz="quarter" idx="2"/>
          </p:nvPr>
        </p:nvSpPr>
        <p:spPr>
          <a:xfrm>
            <a:off x="23558500" y="12468859"/>
            <a:ext cx="379476" cy="419101"/>
          </a:xfrm>
          <a:prstGeom prst="rect">
            <a:avLst/>
          </a:prstGeom>
        </p:spPr>
        <p:txBody>
          <a:bodyPr/>
          <a:lstStyle>
            <a:lvl1pPr>
              <a:defRPr sz="1800">
                <a:solidFill>
                  <a:schemeClr val="accent1"/>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vidéo direct, petit">
    <p:spTree>
      <p:nvGrpSpPr>
        <p:cNvPr id="1" name=""/>
        <p:cNvGrpSpPr/>
        <p:nvPr/>
      </p:nvGrpSpPr>
      <p:grpSpPr>
        <a:xfrm>
          <a:off x="0" y="0"/>
          <a:ext cx="0" cy="0"/>
          <a:chOff x="0" y="0"/>
          <a:chExt cx="0" cy="0"/>
        </a:xfrm>
      </p:grpSpPr>
      <p:sp>
        <p:nvSpPr>
          <p:cNvPr id="71" name="Texte niveau 1…"/>
          <p:cNvSpPr txBox="1"/>
          <p:nvPr>
            <p:ph type="body" sz="quarter" idx="1" hasCustomPrompt="1"/>
          </p:nvPr>
        </p:nvSpPr>
        <p:spPr>
          <a:xfrm>
            <a:off x="1206500" y="2324100"/>
            <a:ext cx="21971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72" name="Titre de diapositive"/>
          <p:cNvSpPr txBox="1"/>
          <p:nvPr>
            <p:ph type="title" hasCustomPrompt="1"/>
          </p:nvPr>
        </p:nvSpPr>
        <p:spPr>
          <a:xfrm>
            <a:off x="1206500" y="635000"/>
            <a:ext cx="21971000" cy="1689100"/>
          </a:xfrm>
          <a:prstGeom prst="rect">
            <a:avLst/>
          </a:prstGeom>
        </p:spPr>
        <p:txBody>
          <a:bodyPr/>
          <a:lstStyle/>
          <a:p>
            <a:pPr/>
            <a:r>
              <a:t>Titre de diapositive</a:t>
            </a:r>
          </a:p>
        </p:txBody>
      </p:sp>
      <p:sp>
        <p:nvSpPr>
          <p:cNvPr id="73" name="Texte niveau 1…"/>
          <p:cNvSpPr txBox="1"/>
          <p:nvPr>
            <p:ph type="body" sz="half" idx="21" hasCustomPrompt="1"/>
          </p:nvPr>
        </p:nvSpPr>
        <p:spPr>
          <a:xfrm>
            <a:off x="1206500" y="4248503"/>
            <a:ext cx="9779000" cy="8256631"/>
          </a:xfrm>
          <a:prstGeom prst="rect">
            <a:avLst/>
          </a:prstGeom>
        </p:spPr>
        <p:txBody>
          <a:bodyPr/>
          <a:lstStyle/>
          <a:p>
            <a:pPr rtl="0">
              <a:defRPr/>
            </a:pPr>
            <a:r>
              <a:t>Texte de puce de diapositive</a:t>
            </a:r>
          </a:p>
        </p:txBody>
      </p:sp>
      <p:sp>
        <p:nvSpPr>
          <p:cNvPr id="7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re, puces, vidéo direct, grand">
    <p:spTree>
      <p:nvGrpSpPr>
        <p:cNvPr id="1" name=""/>
        <p:cNvGrpSpPr/>
        <p:nvPr/>
      </p:nvGrpSpPr>
      <p:grpSpPr>
        <a:xfrm>
          <a:off x="0" y="0"/>
          <a:ext cx="0" cy="0"/>
          <a:chOff x="0" y="0"/>
          <a:chExt cx="0" cy="0"/>
        </a:xfrm>
      </p:grpSpPr>
      <p:sp>
        <p:nvSpPr>
          <p:cNvPr id="81" name="Texte niveau 1…"/>
          <p:cNvSpPr txBox="1"/>
          <p:nvPr>
            <p:ph type="body" sz="quarter" idx="1" hasCustomPrompt="1"/>
          </p:nvPr>
        </p:nvSpPr>
        <p:spPr>
          <a:xfrm>
            <a:off x="1206500" y="2324100"/>
            <a:ext cx="9779000" cy="1003300"/>
          </a:xfrm>
          <a:prstGeom prst="rect">
            <a:avLst/>
          </a:prstGeom>
        </p:spPr>
        <p:txBody>
          <a:bodyPr lIns="45718" tIns="45718" rIns="45718" bIns="45718"/>
          <a:lstStyle>
            <a:lvl1pPr marL="0" indent="0" defTabSz="825500">
              <a:spcBef>
                <a:spcPts val="0"/>
              </a:spcBef>
              <a:buSzTx/>
              <a:buNone/>
              <a:defRPr sz="5500">
                <a:latin typeface="Produkt Extralight"/>
                <a:ea typeface="Produkt Extralight"/>
                <a:cs typeface="Produkt Extralight"/>
                <a:sym typeface="Produkt Extralight"/>
              </a:defRPr>
            </a:lvl1pPr>
            <a:lvl2pPr marL="1085850" indent="-628650" defTabSz="825500">
              <a:spcBef>
                <a:spcPts val="0"/>
              </a:spcBef>
              <a:defRPr sz="5500">
                <a:latin typeface="Produkt Extralight"/>
                <a:ea typeface="Produkt Extralight"/>
                <a:cs typeface="Produkt Extralight"/>
                <a:sym typeface="Produkt Extralight"/>
              </a:defRPr>
            </a:lvl2pPr>
            <a:lvl3pPr marL="1543050" indent="-628650" defTabSz="825500">
              <a:spcBef>
                <a:spcPts val="0"/>
              </a:spcBef>
              <a:defRPr sz="5500">
                <a:latin typeface="Produkt Extralight"/>
                <a:ea typeface="Produkt Extralight"/>
                <a:cs typeface="Produkt Extralight"/>
                <a:sym typeface="Produkt Extralight"/>
              </a:defRPr>
            </a:lvl3pPr>
            <a:lvl4pPr marL="2000250" indent="-628650" defTabSz="825500">
              <a:spcBef>
                <a:spcPts val="0"/>
              </a:spcBef>
              <a:defRPr sz="5500">
                <a:latin typeface="Produkt Extralight"/>
                <a:ea typeface="Produkt Extralight"/>
                <a:cs typeface="Produkt Extralight"/>
                <a:sym typeface="Produkt Extralight"/>
              </a:defRPr>
            </a:lvl4pPr>
            <a:lvl5pPr marL="2457450" indent="-628650" defTabSz="825500">
              <a:spcBef>
                <a:spcPts val="0"/>
              </a:spcBef>
              <a:defRPr sz="5500">
                <a:latin typeface="Produkt Extralight"/>
                <a:ea typeface="Produkt Extralight"/>
                <a:cs typeface="Produkt Extralight"/>
                <a:sym typeface="Produkt Extralight"/>
              </a:defRPr>
            </a:lvl5pPr>
          </a:lstStyle>
          <a:p>
            <a:pPr/>
            <a:r>
              <a:t>Sous-titre de diapositive</a:t>
            </a:r>
          </a:p>
          <a:p>
            <a:pPr lvl="1"/>
            <a:r>
              <a:t/>
            </a:r>
          </a:p>
          <a:p>
            <a:pPr lvl="2"/>
            <a:r>
              <a:t/>
            </a:r>
          </a:p>
          <a:p>
            <a:pPr lvl="3"/>
            <a:r>
              <a:t/>
            </a:r>
          </a:p>
          <a:p>
            <a:pPr lvl="4"/>
            <a:r>
              <a:t/>
            </a:r>
          </a:p>
        </p:txBody>
      </p:sp>
      <p:sp>
        <p:nvSpPr>
          <p:cNvPr id="82" name="Titre de diapositive"/>
          <p:cNvSpPr txBox="1"/>
          <p:nvPr>
            <p:ph type="title" hasCustomPrompt="1"/>
          </p:nvPr>
        </p:nvSpPr>
        <p:spPr>
          <a:xfrm>
            <a:off x="1206500" y="635000"/>
            <a:ext cx="9779000" cy="1689100"/>
          </a:xfrm>
          <a:prstGeom prst="rect">
            <a:avLst/>
          </a:prstGeom>
        </p:spPr>
        <p:txBody>
          <a:bodyPr/>
          <a:lstStyle/>
          <a:p>
            <a:pPr/>
            <a:r>
              <a:t>Titre de diapositive</a:t>
            </a:r>
          </a:p>
        </p:txBody>
      </p:sp>
      <p:sp>
        <p:nvSpPr>
          <p:cNvPr id="83" name="Texte niveau 1…"/>
          <p:cNvSpPr txBox="1"/>
          <p:nvPr>
            <p:ph type="body" sz="half" idx="21" hasCustomPrompt="1"/>
          </p:nvPr>
        </p:nvSpPr>
        <p:spPr>
          <a:xfrm>
            <a:off x="1206500" y="4248503"/>
            <a:ext cx="9779000" cy="8256631"/>
          </a:xfrm>
          <a:prstGeom prst="rect">
            <a:avLst/>
          </a:prstGeom>
        </p:spPr>
        <p:txBody>
          <a:bodyPr/>
          <a:lstStyle/>
          <a:p>
            <a:pPr rtl="0">
              <a:defRPr/>
            </a:pPr>
            <a:r>
              <a:t>Texte de puce de diapositive</a:t>
            </a:r>
          </a:p>
        </p:txBody>
      </p:sp>
      <p:sp>
        <p:nvSpPr>
          <p:cNvPr id="8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91" name="Titre de section"/>
          <p:cNvSpPr txBox="1"/>
          <p:nvPr>
            <p:ph type="title" hasCustomPrompt="1"/>
          </p:nvPr>
        </p:nvSpPr>
        <p:spPr>
          <a:xfrm>
            <a:off x="1206500" y="3906899"/>
            <a:ext cx="21971005" cy="4648203"/>
          </a:xfrm>
          <a:prstGeom prst="rect">
            <a:avLst/>
          </a:prstGeom>
        </p:spPr>
        <p:txBody>
          <a:bodyPr anchor="ctr"/>
          <a:lstStyle>
            <a:lvl1pPr>
              <a:defRPr spc="-119" sz="12000"/>
            </a:lvl1pPr>
          </a:lstStyle>
          <a:p>
            <a:pPr/>
            <a:r>
              <a:t>Titre de section</a:t>
            </a:r>
          </a:p>
        </p:txBody>
      </p:sp>
      <p:sp>
        <p:nvSpPr>
          <p:cNvPr id="9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4B6079"/>
        </a:solidFill>
      </p:bgPr>
    </p:bg>
    <p:spTree>
      <p:nvGrpSpPr>
        <p:cNvPr id="1" name=""/>
        <p:cNvGrpSpPr/>
        <p:nvPr/>
      </p:nvGrpSpPr>
      <p:grpSpPr>
        <a:xfrm>
          <a:off x="0" y="0"/>
          <a:ext cx="0" cy="0"/>
          <a:chOff x="0" y="0"/>
          <a:chExt cx="0" cy="0"/>
        </a:xfrm>
      </p:grpSpPr>
      <p:sp>
        <p:nvSpPr>
          <p:cNvPr id="2" name="Texte niveau 1…"/>
          <p:cNvSpPr txBox="1"/>
          <p:nvPr>
            <p:ph type="body" idx="1" hasCustomPrompt="1"/>
          </p:nvPr>
        </p:nvSpPr>
        <p:spPr>
          <a:xfrm>
            <a:off x="1206500" y="4260641"/>
            <a:ext cx="21971000" cy="82560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rtl="1">
              <a:defRPr/>
            </a:lvl1pPr>
            <a:lvl2pPr rtl="1">
              <a:defRPr/>
            </a:lvl2pPr>
            <a:lvl3pPr rtl="1">
              <a:defRPr/>
            </a:lvl3pPr>
            <a:lvl4pPr rtl="1">
              <a:defRPr/>
            </a:lvl4pPr>
            <a:lvl5pPr rtl="1">
              <a:defRPr/>
            </a:lvl5pPr>
          </a:lstStyle>
          <a:p>
            <a:pPr/>
            <a:r>
              <a:t>Texte de puce de diapositive</a:t>
            </a:r>
          </a:p>
          <a:p>
            <a:pPr lvl="1"/>
            <a:r>
              <a:t/>
            </a:r>
          </a:p>
          <a:p>
            <a:pPr lvl="2"/>
            <a:r>
              <a:t/>
            </a:r>
          </a:p>
          <a:p>
            <a:pPr lvl="3"/>
            <a:r>
              <a:t/>
            </a:r>
          </a:p>
          <a:p>
            <a:pPr lvl="4"/>
            <a:r>
              <a:t/>
            </a:r>
          </a:p>
        </p:txBody>
      </p:sp>
      <p:sp>
        <p:nvSpPr>
          <p:cNvPr id="3" name="Texte du titre"/>
          <p:cNvSpPr txBox="1"/>
          <p:nvPr>
            <p:ph type="title"/>
          </p:nvPr>
        </p:nvSpPr>
        <p:spPr>
          <a:xfrm>
            <a:off x="3653366" y="2743200"/>
            <a:ext cx="19507201" cy="151744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rtl="1">
              <a:defRPr/>
            </a:lvl1pPr>
          </a:lstStyle>
          <a:p>
            <a:pPr/>
            <a:r>
              <a:t>Texte du titre</a:t>
            </a:r>
          </a:p>
        </p:txBody>
      </p:sp>
      <p:sp>
        <p:nvSpPr>
          <p:cNvPr id="4" name="Numéro de diapositive"/>
          <p:cNvSpPr txBox="1"/>
          <p:nvPr>
            <p:ph type="sldNum" sz="quarter" idx="2"/>
          </p:nvPr>
        </p:nvSpPr>
        <p:spPr>
          <a:xfrm>
            <a:off x="23558500" y="12443459"/>
            <a:ext cx="408940" cy="444501"/>
          </a:xfrm>
          <a:prstGeom prst="rect">
            <a:avLst/>
          </a:prstGeom>
          <a:ln w="12700">
            <a:miter lim="400000"/>
          </a:ln>
        </p:spPr>
        <p:txBody>
          <a:bodyPr wrap="none" lIns="50800" tIns="50800" rIns="50800" bIns="50800" anchor="b">
            <a:spAutoFit/>
          </a:bodyPr>
          <a:lstStyle>
            <a:lvl1pPr defTabSz="584200">
              <a:spcBef>
                <a:spcPts val="0"/>
              </a:spcBef>
              <a:defRPr sz="2000">
                <a:solidFill>
                  <a:srgbClr val="FFFFFF"/>
                </a:solidFill>
                <a:latin typeface="Avenir Next Regular"/>
                <a:ea typeface="Avenir Next Regular"/>
                <a:cs typeface="Avenir Next Regular"/>
                <a:sym typeface="Avenir Next Regular"/>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l" defTabSz="2438337"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Produkt Extralight"/>
          <a:ea typeface="Produkt Extralight"/>
          <a:cs typeface="Produkt Extralight"/>
          <a:sym typeface="Produkt Extralight"/>
        </a:defRPr>
      </a:lvl1pPr>
      <a:lvl2pPr marL="0" marR="0" indent="0" algn="l" defTabSz="2438337"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Produkt Extralight"/>
          <a:ea typeface="Produkt Extralight"/>
          <a:cs typeface="Produkt Extralight"/>
          <a:sym typeface="Produkt Extralight"/>
        </a:defRPr>
      </a:lvl2pPr>
      <a:lvl3pPr marL="0" marR="0" indent="0" algn="l" defTabSz="2438337"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Produkt Extralight"/>
          <a:ea typeface="Produkt Extralight"/>
          <a:cs typeface="Produkt Extralight"/>
          <a:sym typeface="Produkt Extralight"/>
        </a:defRPr>
      </a:lvl3pPr>
      <a:lvl4pPr marL="0" marR="0" indent="0" algn="l" defTabSz="2438337"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Produkt Extralight"/>
          <a:ea typeface="Produkt Extralight"/>
          <a:cs typeface="Produkt Extralight"/>
          <a:sym typeface="Produkt Extralight"/>
        </a:defRPr>
      </a:lvl4pPr>
      <a:lvl5pPr marL="0" marR="0" indent="0" algn="l" defTabSz="2438337"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Produkt Extralight"/>
          <a:ea typeface="Produkt Extralight"/>
          <a:cs typeface="Produkt Extralight"/>
          <a:sym typeface="Produkt Extralight"/>
        </a:defRPr>
      </a:lvl5pPr>
      <a:lvl6pPr marL="0" marR="0" indent="0" algn="l" defTabSz="2438337"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Produkt Extralight"/>
          <a:ea typeface="Produkt Extralight"/>
          <a:cs typeface="Produkt Extralight"/>
          <a:sym typeface="Produkt Extralight"/>
        </a:defRPr>
      </a:lvl6pPr>
      <a:lvl7pPr marL="0" marR="0" indent="0" algn="l" defTabSz="2438337"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Produkt Extralight"/>
          <a:ea typeface="Produkt Extralight"/>
          <a:cs typeface="Produkt Extralight"/>
          <a:sym typeface="Produkt Extralight"/>
        </a:defRPr>
      </a:lvl7pPr>
      <a:lvl8pPr marL="0" marR="0" indent="0" algn="l" defTabSz="2438337"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Produkt Extralight"/>
          <a:ea typeface="Produkt Extralight"/>
          <a:cs typeface="Produkt Extralight"/>
          <a:sym typeface="Produkt Extralight"/>
        </a:defRPr>
      </a:lvl8pPr>
      <a:lvl9pPr marL="0" marR="0" indent="0" algn="l" defTabSz="2438337" rtl="0" latinLnBrk="0">
        <a:lnSpc>
          <a:spcPct val="90000"/>
        </a:lnSpc>
        <a:spcBef>
          <a:spcPts val="0"/>
        </a:spcBef>
        <a:spcAft>
          <a:spcPts val="0"/>
        </a:spcAft>
        <a:buClrTx/>
        <a:buSzTx/>
        <a:buFontTx/>
        <a:buNone/>
        <a:tabLst/>
        <a:defRPr b="0" baseline="0" cap="none" i="0" spc="-100" strike="noStrike" sz="10000" u="none">
          <a:solidFill>
            <a:srgbClr val="FFFFFF"/>
          </a:solidFill>
          <a:uFillTx/>
          <a:latin typeface="Produkt Extralight"/>
          <a:ea typeface="Produkt Extralight"/>
          <a:cs typeface="Produkt Extralight"/>
          <a:sym typeface="Produkt Extralight"/>
        </a:defRPr>
      </a:lvl9pPr>
    </p:titleStyle>
    <p:bodyStyle>
      <a:lvl1pPr marL="457200" marR="0" indent="-457200" algn="l" defTabSz="2438337"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Avenir Next Regular"/>
          <a:ea typeface="Avenir Next Regular"/>
          <a:cs typeface="Avenir Next Regular"/>
          <a:sym typeface="Avenir Next Regular"/>
        </a:defRPr>
      </a:lvl1pPr>
      <a:lvl2pPr marL="914400" marR="0" indent="-457200" algn="l" defTabSz="2438337"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Avenir Next Regular"/>
          <a:ea typeface="Avenir Next Regular"/>
          <a:cs typeface="Avenir Next Regular"/>
          <a:sym typeface="Avenir Next Regular"/>
        </a:defRPr>
      </a:lvl2pPr>
      <a:lvl3pPr marL="1371600" marR="0" indent="-457200" algn="l" defTabSz="2438337"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Avenir Next Regular"/>
          <a:ea typeface="Avenir Next Regular"/>
          <a:cs typeface="Avenir Next Regular"/>
          <a:sym typeface="Avenir Next Regular"/>
        </a:defRPr>
      </a:lvl3pPr>
      <a:lvl4pPr marL="1828800" marR="0" indent="-457200" algn="l" defTabSz="2438337"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Avenir Next Regular"/>
          <a:ea typeface="Avenir Next Regular"/>
          <a:cs typeface="Avenir Next Regular"/>
          <a:sym typeface="Avenir Next Regular"/>
        </a:defRPr>
      </a:lvl4pPr>
      <a:lvl5pPr marL="2286000" marR="0" indent="-457200" algn="l" defTabSz="2438337"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Avenir Next Regular"/>
          <a:ea typeface="Avenir Next Regular"/>
          <a:cs typeface="Avenir Next Regular"/>
          <a:sym typeface="Avenir Next Regular"/>
        </a:defRPr>
      </a:lvl5pPr>
      <a:lvl6pPr marL="2743200" marR="0" indent="-457200" algn="l" defTabSz="2438337"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Avenir Next Regular"/>
          <a:ea typeface="Avenir Next Regular"/>
          <a:cs typeface="Avenir Next Regular"/>
          <a:sym typeface="Avenir Next Regular"/>
        </a:defRPr>
      </a:lvl6pPr>
      <a:lvl7pPr marL="3200400" marR="0" indent="-457200" algn="l" defTabSz="2438337"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Avenir Next Regular"/>
          <a:ea typeface="Avenir Next Regular"/>
          <a:cs typeface="Avenir Next Regular"/>
          <a:sym typeface="Avenir Next Regular"/>
        </a:defRPr>
      </a:lvl7pPr>
      <a:lvl8pPr marL="3657600" marR="0" indent="-457200" algn="l" defTabSz="2438337"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Avenir Next Regular"/>
          <a:ea typeface="Avenir Next Regular"/>
          <a:cs typeface="Avenir Next Regular"/>
          <a:sym typeface="Avenir Next Regular"/>
        </a:defRPr>
      </a:lvl8pPr>
      <a:lvl9pPr marL="4114800" marR="0" indent="-457200" algn="l" defTabSz="2438337" rtl="0" latinLnBrk="0">
        <a:lnSpc>
          <a:spcPct val="100000"/>
        </a:lnSpc>
        <a:spcBef>
          <a:spcPts val="4700"/>
        </a:spcBef>
        <a:spcAft>
          <a:spcPts val="0"/>
        </a:spcAft>
        <a:buClrTx/>
        <a:buSzPct val="100000"/>
        <a:buFontTx/>
        <a:buChar char="•"/>
        <a:tabLst/>
        <a:defRPr b="0" baseline="0" cap="none" i="0" spc="0" strike="noStrike" sz="4000" u="none">
          <a:solidFill>
            <a:srgbClr val="FFFFFF"/>
          </a:solidFill>
          <a:uFillTx/>
          <a:latin typeface="Avenir Next Regular"/>
          <a:ea typeface="Avenir Next Regular"/>
          <a:cs typeface="Avenir Next Regular"/>
          <a:sym typeface="Avenir Next Regular"/>
        </a:defRPr>
      </a:lvl9pPr>
    </p:bodyStyle>
    <p:otherStyle>
      <a:lvl1pPr marL="0" marR="0" indent="0" algn="l"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1pPr>
      <a:lvl2pPr marL="0" marR="0" indent="0" algn="l"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2pPr>
      <a:lvl3pPr marL="0" marR="0" indent="0" algn="l"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3pPr>
      <a:lvl4pPr marL="0" marR="0" indent="0" algn="l"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4pPr>
      <a:lvl5pPr marL="0" marR="0" indent="0" algn="l"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5pPr>
      <a:lvl6pPr marL="0" marR="0" indent="0" algn="l"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6pPr>
      <a:lvl7pPr marL="0" marR="0" indent="0" algn="l"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7pPr>
      <a:lvl8pPr marL="0" marR="0" indent="0" algn="l"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8pPr>
      <a:lvl9pPr marL="0" marR="0" indent="0" algn="l" defTabSz="584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Avenir Next Regular"/>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1" name="Vue en contre-plongée d’un pont de pierre sous un ciel partiellement nuageux" descr="Vue en contre-plongée d’un pont de pierre sous un ciel partiellement nuageux"/>
          <p:cNvPicPr>
            <a:picLocks noChangeAspect="1"/>
          </p:cNvPicPr>
          <p:nvPr>
            <p:ph type="pic" idx="21"/>
          </p:nvPr>
        </p:nvPicPr>
        <p:blipFill>
          <a:blip r:embed="rId2">
            <a:extLst/>
          </a:blip>
          <a:srcRect l="0" t="0" r="45313" b="0"/>
          <a:stretch>
            <a:fillRect/>
          </a:stretch>
        </p:blipFill>
        <p:spPr>
          <a:xfrm>
            <a:off x="12382500" y="0"/>
            <a:ext cx="12001380" cy="13716002"/>
          </a:xfrm>
          <a:prstGeom prst="rect">
            <a:avLst/>
          </a:prstGeom>
        </p:spPr>
      </p:pic>
      <p:sp>
        <p:nvSpPr>
          <p:cNvPr id="172" name="Titre de diapositive"/>
          <p:cNvSpPr txBox="1"/>
          <p:nvPr>
            <p:ph type="title"/>
          </p:nvPr>
        </p:nvSpPr>
        <p:spPr>
          <a:xfrm>
            <a:off x="3815646" y="5664477"/>
            <a:ext cx="17081779" cy="2387046"/>
          </a:xfrm>
          <a:prstGeom prst="rect">
            <a:avLst/>
          </a:prstGeom>
        </p:spPr>
        <p:txBody>
          <a:bodyPr/>
          <a:lstStyle>
            <a:lvl1pPr algn="ctr" defTabSz="2018212">
              <a:defRPr b="1" spc="-82" sz="8277">
                <a:latin typeface="Times New Roman"/>
                <a:ea typeface="Times New Roman"/>
                <a:cs typeface="Times New Roman"/>
                <a:sym typeface="Times New Roman"/>
              </a:defRPr>
            </a:lvl1pPr>
          </a:lstStyle>
          <a:p>
            <a:pPr rtl="0">
              <a:defRPr/>
            </a:pPr>
            <a:r>
              <a:t>Le processus de la Compréhension du langage dans la psycholinguistique </a:t>
            </a:r>
          </a:p>
        </p:txBody>
      </p:sp>
      <p:sp>
        <p:nvSpPr>
          <p:cNvPr id="173" name="Texte de puce de diapositive"/>
          <p:cNvSpPr txBox="1"/>
          <p:nvPr>
            <p:ph type="body" idx="22"/>
          </p:nvPr>
        </p:nvSpPr>
        <p:spPr>
          <a:xfrm>
            <a:off x="590383" y="11428631"/>
            <a:ext cx="8851586" cy="2387045"/>
          </a:xfrm>
          <a:prstGeom prst="rect">
            <a:avLst/>
          </a:prstGeom>
          <a:extLst>
            <a:ext uri="{C572A759-6A51-4108-AA02-DFA0A04FC94B}">
              <ma14:wrappingTextBoxFlag xmlns:ma14="http://schemas.microsoft.com/office/mac/drawingml/2011/main" val="1"/>
            </a:ext>
          </a:extLst>
        </p:spPr>
        <p:txBody>
          <a:bodyPr/>
          <a:lstStyle/>
          <a:p>
            <a:pPr marL="0" indent="0" rtl="0">
              <a:buSzTx/>
              <a:buNone/>
              <a:defRPr/>
            </a:pPr>
            <a:r>
              <a:t>Exposé élaboré par : Friki Imane</a:t>
            </a:r>
          </a:p>
          <a:p>
            <a:pPr marL="0" indent="0" rtl="0">
              <a:buSzTx/>
              <a:buNone/>
              <a:defRPr/>
            </a:pPr>
            <a:r>
              <a:t>Sous la direction de : M. Hbabou</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Titre de diapositive"/>
          <p:cNvSpPr txBox="1"/>
          <p:nvPr>
            <p:ph type="title"/>
          </p:nvPr>
        </p:nvSpPr>
        <p:spPr>
          <a:prstGeom prst="rect">
            <a:avLst/>
          </a:prstGeom>
        </p:spPr>
        <p:txBody>
          <a:bodyPr/>
          <a:lstStyle/>
          <a:p>
            <a:pPr defTabSz="2316421" rtl="0">
              <a:defRPr spc="-95" sz="9500"/>
            </a:pPr>
          </a:p>
        </p:txBody>
      </p:sp>
      <p:sp>
        <p:nvSpPr>
          <p:cNvPr id="199" name="La proposition : est un format sémantique de base dans lequel s’expriment les processus langagiers et un outil pour décrire la signification portée par un texte. C’est la congruence entre cet outil et le fonctionnement de la mémoire qui en fait la compré"/>
          <p:cNvSpPr txBox="1"/>
          <p:nvPr>
            <p:ph type="body" idx="1"/>
          </p:nvPr>
        </p:nvSpPr>
        <p:spPr>
          <a:xfrm>
            <a:off x="511794" y="2756544"/>
            <a:ext cx="22665708" cy="9760110"/>
          </a:xfrm>
          <a:prstGeom prst="rect">
            <a:avLst/>
          </a:prstGeom>
        </p:spPr>
        <p:txBody>
          <a:bodyPr lIns="50800" tIns="50800" rIns="50800" bIns="50800"/>
          <a:lstStyle/>
          <a:p>
            <a:pPr marL="438911" indent="-438911" algn="just" defTabSz="2340804" rtl="0">
              <a:spcBef>
                <a:spcPts val="4500"/>
              </a:spcBef>
              <a:buSzPct val="100000"/>
              <a:buChar char="•"/>
              <a:defRPr sz="3800">
                <a:latin typeface="Avenir Next Regular"/>
                <a:ea typeface="Avenir Next Regular"/>
                <a:cs typeface="Avenir Next Regular"/>
                <a:sym typeface="Avenir Next Regular"/>
              </a:defRPr>
            </a:pPr>
            <a:r>
              <a:t>La proposition : est un </a:t>
            </a:r>
            <a:r>
              <a:rPr b="1"/>
              <a:t>format sémantique de base</a:t>
            </a:r>
            <a:r>
              <a:t> dans lequel s’expriment </a:t>
            </a:r>
            <a:r>
              <a:rPr b="1"/>
              <a:t>les processus langagiers </a:t>
            </a:r>
            <a:r>
              <a:t>et un </a:t>
            </a:r>
            <a:r>
              <a:rPr b="1"/>
              <a:t>outil </a:t>
            </a:r>
            <a:r>
              <a:t>pour décrire la signification portée par un texte. C’est la congruence (point de liaison) entre cet outil et le fonctionnement de la mémoire qui en fait la compréhension.</a:t>
            </a:r>
          </a:p>
          <a:p>
            <a:pPr marL="438911" indent="-438911" algn="just" defTabSz="2340804" rtl="0">
              <a:spcBef>
                <a:spcPts val="4500"/>
              </a:spcBef>
              <a:buSzPct val="100000"/>
              <a:buChar char="•"/>
              <a:defRPr sz="3800">
                <a:latin typeface="Avenir Next Regular"/>
                <a:ea typeface="Avenir Next Regular"/>
                <a:cs typeface="Avenir Next Regular"/>
                <a:sym typeface="Avenir Next Regular"/>
              </a:defRPr>
            </a:pPr>
            <a:r>
              <a:t>Les indices expérimentaux de cette congruence sont : Le temps de lecture d’un texte (court) est lié, non au nombre de mots, mais au nombre de propositions.</a:t>
            </a:r>
          </a:p>
          <a:p>
            <a:pPr marL="438911" indent="-438911" algn="just" defTabSz="2340804" rtl="0">
              <a:spcBef>
                <a:spcPts val="4500"/>
              </a:spcBef>
              <a:buSzPct val="100000"/>
              <a:buChar char="•"/>
              <a:defRPr sz="3800">
                <a:latin typeface="Avenir Next Regular"/>
                <a:ea typeface="Avenir Next Regular"/>
                <a:cs typeface="Avenir Next Regular"/>
                <a:sym typeface="Avenir Next Regular"/>
              </a:defRPr>
            </a:pPr>
            <a:r>
              <a:t>les individus à qui l’on donne un indice de rappel pour une phrase donnée rappellent plus souvent le mot attaché à la même proposition qu’un autre relevant d’une autre proposition, même si sa proximité dans la structure de surface de la phrase est comparable. Ainsi, après lecture de la phrase : </a:t>
            </a:r>
            <a:r>
              <a:rPr b="1"/>
              <a:t>« The mausoleum that enshrined the tzar overlooked the square » avec l’indice de rappel « overlooked », le rappel de « square » est plus probable que celui de « tzar » (Wanner 1974).</a:t>
            </a:r>
            <a:endParaRPr b="1"/>
          </a:p>
          <a:p>
            <a:pPr marL="438911" indent="-438911" algn="ctr" defTabSz="2340804" rtl="0">
              <a:spcBef>
                <a:spcPts val="4500"/>
              </a:spcBef>
              <a:buSzPct val="100000"/>
              <a:buChar char="•"/>
              <a:defRPr b="1" sz="3800">
                <a:latin typeface="Avenir Next Regular"/>
                <a:ea typeface="Avenir Next Regular"/>
                <a:cs typeface="Avenir Next Regular"/>
                <a:sym typeface="Avenir Next Regular"/>
              </a:defRPr>
            </a:pPr>
            <a:r>
              <a:t>Flagrant délit.</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La psycholinguistique utilise largement, pour ses descriptions, la formalisation standard du langage des prédicats. La notation de Davidson (1993) introduit la possibilité d’une quantification des événements, ce qui permet de leur conférer une structure "/>
          <p:cNvSpPr txBox="1"/>
          <p:nvPr>
            <p:ph type="body" idx="1"/>
          </p:nvPr>
        </p:nvSpPr>
        <p:spPr>
          <a:xfrm>
            <a:off x="263161" y="2757376"/>
            <a:ext cx="23601548" cy="9522312"/>
          </a:xfrm>
          <a:prstGeom prst="rect">
            <a:avLst/>
          </a:prstGeom>
        </p:spPr>
        <p:txBody>
          <a:bodyPr lIns="50800" tIns="50800" rIns="50800" bIns="50800"/>
          <a:lstStyle/>
          <a:p>
            <a:pPr marL="452627" indent="-452627" algn="just" defTabSz="2413954" rtl="0">
              <a:spcBef>
                <a:spcPts val="4600"/>
              </a:spcBef>
              <a:buSzPct val="100000"/>
              <a:buChar char="•"/>
              <a:defRPr sz="3900">
                <a:latin typeface="Avenir Next Regular"/>
                <a:ea typeface="Avenir Next Regular"/>
                <a:cs typeface="Avenir Next Regular"/>
                <a:sym typeface="Avenir Next Regular"/>
              </a:defRPr>
            </a:pPr>
            <a:r>
              <a:t>La psycholinguistique utilise largement, pour ses descriptions, la formalisation standard du langage des prédicats. La notation de</a:t>
            </a:r>
            <a:r>
              <a:rPr b="1"/>
              <a:t> Davidson (philosophe/linguiste)</a:t>
            </a:r>
            <a:r>
              <a:t> (1993) introduit la possibilité d’une quantification des événements, ce qui permet de leur conférer </a:t>
            </a:r>
            <a:r>
              <a:rPr b="1"/>
              <a:t>une structure conceptuelle analogue</a:t>
            </a:r>
            <a:r>
              <a:t> à celle </a:t>
            </a:r>
            <a:r>
              <a:rPr b="1"/>
              <a:t>des prédicats d’objets ou d’individus</a:t>
            </a:r>
            <a:r>
              <a:t> (un verbe désignateur d’événements désigne ainsi non pas un événement unique, mais un ensemble d’événements de même type). </a:t>
            </a:r>
          </a:p>
          <a:p>
            <a:pPr marL="452627" indent="-452627" algn="just" defTabSz="2413954" rtl="0">
              <a:spcBef>
                <a:spcPts val="4600"/>
              </a:spcBef>
              <a:buSzPct val="100000"/>
              <a:buChar char="•"/>
              <a:defRPr b="1" sz="3900">
                <a:latin typeface="Avenir Next Regular"/>
                <a:ea typeface="Avenir Next Regular"/>
                <a:cs typeface="Avenir Next Regular"/>
                <a:sym typeface="Avenir Next Regular"/>
              </a:defRPr>
            </a:pPr>
            <a:r>
              <a:t>Les analyses propositionnelles standards</a:t>
            </a:r>
            <a:r>
              <a:rPr b="0"/>
              <a:t> ne prennent pas en compte des éléments considérés comme secondaires, comme les </a:t>
            </a:r>
            <a:r>
              <a:rPr b="0" i="1"/>
              <a:t>articles</a:t>
            </a:r>
            <a:r>
              <a:rPr b="0"/>
              <a:t>, les </a:t>
            </a:r>
            <a:r>
              <a:rPr b="0" i="1"/>
              <a:t>quantificateurs implicites</a:t>
            </a:r>
            <a:r>
              <a:rPr b="0"/>
              <a:t>, l</a:t>
            </a:r>
            <a:r>
              <a:rPr b="0" i="1"/>
              <a:t>e temps, l’aspect, des éléments syntaxiques</a:t>
            </a:r>
            <a:r>
              <a:rPr b="0"/>
              <a:t> porteurs de signification (voix active ou passive), ainsi que </a:t>
            </a:r>
            <a:r>
              <a:rPr b="0" i="1"/>
              <a:t>les aspects pragmatiques et rhétoriques </a:t>
            </a:r>
            <a:r>
              <a:rPr b="0"/>
              <a:t>qui relèvent de la situation d’énonciation et qui sont variables. Certaines analyses enrichissent ce découpage propositionnel de base.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Titre de diapositive"/>
          <p:cNvSpPr txBox="1"/>
          <p:nvPr>
            <p:ph type="title"/>
          </p:nvPr>
        </p:nvSpPr>
        <p:spPr>
          <a:prstGeom prst="rect">
            <a:avLst/>
          </a:prstGeom>
        </p:spPr>
        <p:txBody>
          <a:bodyPr/>
          <a:lstStyle/>
          <a:p>
            <a:pPr defTabSz="2316421" rtl="0">
              <a:defRPr spc="-95" sz="9500"/>
            </a:pPr>
          </a:p>
        </p:txBody>
      </p:sp>
      <p:sp>
        <p:nvSpPr>
          <p:cNvPr id="204" name="Ces différentes possibilités soulignent que les aspects dits « secondaires», lorsqu’ils sont pris en compte, conduisent inévitablement à une augmentation du nombre des propositions. Cette augmentation ne remet pas en cause l’essentiel : l’enregistrement "/>
          <p:cNvSpPr txBox="1"/>
          <p:nvPr>
            <p:ph type="body" idx="1"/>
          </p:nvPr>
        </p:nvSpPr>
        <p:spPr>
          <a:xfrm>
            <a:off x="700164" y="3262969"/>
            <a:ext cx="22477338" cy="8358021"/>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Ces différentes possibilités soulignent que</a:t>
            </a:r>
            <a:r>
              <a:rPr b="1"/>
              <a:t> les aspects dits « secondaires»</a:t>
            </a:r>
            <a:r>
              <a:t>, lorsqu’ils sont pris en compte, conduisent inévitablement à une </a:t>
            </a:r>
            <a:r>
              <a:rPr b="1"/>
              <a:t>augmentation </a:t>
            </a:r>
            <a:r>
              <a:t>du nombre des propositions. Cette augmentation ne remet pas en cause l</a:t>
            </a:r>
            <a:r>
              <a:rPr b="1"/>
              <a:t>’essentiel </a:t>
            </a:r>
            <a:r>
              <a:t>: l’enregistrement d’un lien entre nombre de propositions et </a:t>
            </a:r>
            <a:r>
              <a:rPr b="1"/>
              <a:t>temps de traitement</a:t>
            </a:r>
            <a:r>
              <a:t>, qui conduit à identifier une homologie (similitude) entre l’unité en mémoire et le découpage sémantique du texte.</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Les éléments considérés comme « de second ordre » ne sont pas à négliger. La complexité syntaxique joue également un rôle dans les temps de lecture. En ce qui concerne les données aspectuelles, signalons que Ferretti, Kutas et McRae (2007), dans un cadre plus restreint que celui de la compréhension de textes.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Titre de diapositive"/>
          <p:cNvSpPr txBox="1"/>
          <p:nvPr>
            <p:ph type="title"/>
          </p:nvPr>
        </p:nvSpPr>
        <p:spPr>
          <a:prstGeom prst="rect">
            <a:avLst/>
          </a:prstGeom>
        </p:spPr>
        <p:txBody>
          <a:bodyPr/>
          <a:lstStyle/>
          <a:p>
            <a:pPr defTabSz="2316420" rtl="0">
              <a:defRPr spc="-95" sz="9500"/>
            </a:pPr>
          </a:p>
        </p:txBody>
      </p:sp>
      <p:sp>
        <p:nvSpPr>
          <p:cNvPr id="207" name="Sous-titre de diapositive"/>
          <p:cNvSpPr txBox="1"/>
          <p:nvPr>
            <p:ph type="body" sz="quarter" idx="1"/>
          </p:nvPr>
        </p:nvSpPr>
        <p:spPr>
          <a:prstGeom prst="rect">
            <a:avLst/>
          </a:prstGeom>
        </p:spPr>
        <p:txBody>
          <a:bodyPr/>
          <a:lstStyle/>
          <a:p>
            <a:pPr rtl="0">
              <a:defRPr/>
            </a:pPr>
          </a:p>
        </p:txBody>
      </p:sp>
      <p:sp>
        <p:nvSpPr>
          <p:cNvPr id="208" name="Texte niveau 1…"/>
          <p:cNvSpPr txBox="1"/>
          <p:nvPr>
            <p:ph type="body" idx="21"/>
          </p:nvPr>
        </p:nvSpPr>
        <p:spPr>
          <a:prstGeom prst="rect">
            <a:avLst/>
          </a:prstGeom>
        </p:spPr>
        <p:txBody>
          <a:bodyPr/>
          <a:lstStyle/>
          <a:p>
            <a:pPr rtl="0">
              <a:defRPr/>
            </a:pPr>
          </a:p>
        </p:txBody>
      </p:sp>
      <p:pic>
        <p:nvPicPr>
          <p:cNvPr id="209" name="vidéo-collée.png" descr="vidéo-collée.png"/>
          <p:cNvPicPr>
            <a:picLocks noChangeAspect="1"/>
          </p:cNvPicPr>
          <p:nvPr/>
        </p:nvPicPr>
        <p:blipFill>
          <a:blip r:embed="rId2">
            <a:extLst/>
          </a:blip>
          <a:stretch>
            <a:fillRect/>
          </a:stretch>
        </p:blipFill>
        <p:spPr>
          <a:xfrm>
            <a:off x="2406794" y="-3156"/>
            <a:ext cx="19408650" cy="13608888"/>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3. Les effets du contexte sur l’accès au sens"/>
          <p:cNvSpPr txBox="1"/>
          <p:nvPr>
            <p:ph type="title"/>
          </p:nvPr>
        </p:nvSpPr>
        <p:spPr>
          <a:xfrm>
            <a:off x="874744" y="753483"/>
            <a:ext cx="21971001" cy="1370491"/>
          </a:xfrm>
          <a:prstGeom prst="rect">
            <a:avLst/>
          </a:prstGeom>
        </p:spPr>
        <p:txBody>
          <a:bodyPr/>
          <a:lstStyle>
            <a:lvl1pPr algn="ctr" defTabSz="1389851">
              <a:defRPr b="1" sz="5700">
                <a:latin typeface="Times New Roman"/>
                <a:ea typeface="Times New Roman"/>
                <a:cs typeface="Times New Roman"/>
                <a:sym typeface="Times New Roman"/>
              </a:defRPr>
            </a:lvl1pPr>
          </a:lstStyle>
          <a:p>
            <a:pPr rtl="0">
              <a:defRPr/>
            </a:pPr>
            <a:r>
              <a:t>3. Les effets du contexte sur l’accès au sens</a:t>
            </a:r>
          </a:p>
        </p:txBody>
      </p:sp>
      <p:sp>
        <p:nvSpPr>
          <p:cNvPr id="212" name="Les travaux de Gernsbacher (1990) permettent d’illustrer le rôle de la situation d’énonciation en compréhension. L’étude montre que la position de différents personnages telle qu’elle est annoncée au début d’un récit a des effets sur la construction de l"/>
          <p:cNvSpPr txBox="1"/>
          <p:nvPr>
            <p:ph type="body" idx="1"/>
          </p:nvPr>
        </p:nvSpPr>
        <p:spPr>
          <a:xfrm>
            <a:off x="1035715" y="2754876"/>
            <a:ext cx="22141786" cy="9761779"/>
          </a:xfrm>
          <a:prstGeom prst="rect">
            <a:avLst/>
          </a:prstGeom>
        </p:spPr>
        <p:txBody>
          <a:bodyPr lIns="50800" tIns="50800" rIns="50800" bIns="50800"/>
          <a:lstStyle/>
          <a:p>
            <a:pPr marL="448055" indent="-448055" algn="just" defTabSz="2389571" rtl="0">
              <a:spcBef>
                <a:spcPts val="4600"/>
              </a:spcBef>
              <a:buSzPct val="100000"/>
              <a:buChar char="•"/>
              <a:defRPr sz="3900">
                <a:latin typeface="Avenir Next Regular"/>
                <a:ea typeface="Avenir Next Regular"/>
                <a:cs typeface="Avenir Next Regular"/>
                <a:sym typeface="Avenir Next Regular"/>
              </a:defRPr>
            </a:pPr>
            <a:r>
              <a:t>Les travaux de Gernsbacher(une psychologue américaine) (1990) permettent d’illustrer </a:t>
            </a:r>
            <a:r>
              <a:rPr b="1"/>
              <a:t>le rôle de la situation d’énonciation en compréhension.</a:t>
            </a:r>
            <a:r>
              <a:t> L’étude montre que la </a:t>
            </a:r>
            <a:r>
              <a:rPr b="1"/>
              <a:t>position </a:t>
            </a:r>
            <a:r>
              <a:t>de </a:t>
            </a:r>
            <a:r>
              <a:rPr b="1"/>
              <a:t>différents personnages </a:t>
            </a:r>
            <a:r>
              <a:t>telle qu’elle est annoncée au début d’un récit a des </a:t>
            </a:r>
            <a:r>
              <a:rPr b="1"/>
              <a:t>effets</a:t>
            </a:r>
            <a:r>
              <a:t> sur la construction de la signification, comme l’indique leur taux relatif d’activation en mémoire tout au long du déroulement du récit. </a:t>
            </a:r>
          </a:p>
          <a:p>
            <a:pPr marL="448055" indent="-448055" algn="just" defTabSz="2389571" rtl="0">
              <a:spcBef>
                <a:spcPts val="4600"/>
              </a:spcBef>
              <a:buSzPct val="100000"/>
              <a:buChar char="•"/>
              <a:defRPr sz="3900">
                <a:latin typeface="Avenir Next Regular"/>
                <a:ea typeface="Avenir Next Regular"/>
                <a:cs typeface="Avenir Next Regular"/>
                <a:sym typeface="Avenir Next Regular"/>
              </a:defRPr>
            </a:pPr>
            <a:r>
              <a:t>Exemple : Les personnages sont d’autant plus saillants en mémoire (temps de reconnaissance plus brefs) qu’ils ont été </a:t>
            </a:r>
            <a:r>
              <a:rPr b="1"/>
              <a:t>évoqués par un nom propre,</a:t>
            </a:r>
            <a:r>
              <a:t> en première position, indépendamment de la voix (active ou passive). Ils conservent ce caractère privilégié tout au long du texte, même s’ils n’apparaissent pas dans tous les épisodes. Ils restent facilement accessibles, quelles que soient les marques linguistiques qui y font référence. Ce résultat n’est pas retrouvé pour les personnages secondaires. De manière analogue, les éléments secondaires, qui sont en quelque sorte « muets » dans un découpage propositionnel sommaire, sont importants pour la construction de la signification en mémoire de travail.</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Titre de diapositive"/>
          <p:cNvSpPr txBox="1"/>
          <p:nvPr>
            <p:ph type="title"/>
          </p:nvPr>
        </p:nvSpPr>
        <p:spPr>
          <a:prstGeom prst="rect">
            <a:avLst/>
          </a:prstGeom>
        </p:spPr>
        <p:txBody>
          <a:bodyPr/>
          <a:lstStyle/>
          <a:p>
            <a:pPr defTabSz="2316421" rtl="0">
              <a:defRPr spc="-95" sz="9500"/>
            </a:pPr>
          </a:p>
        </p:txBody>
      </p:sp>
      <p:sp>
        <p:nvSpPr>
          <p:cNvPr id="215" name="Ces études de l’impact des modalités de référenciation sur les traitements cognitifs ont été rarement étendues à des cas particuliers, comme : Les référents évolutifs qui introduisent en effet une situation particulière dans la notation prédicative, dans"/>
          <p:cNvSpPr txBox="1"/>
          <p:nvPr>
            <p:ph type="body" idx="1"/>
          </p:nvPr>
        </p:nvSpPr>
        <p:spPr>
          <a:xfrm>
            <a:off x="1206500" y="3356738"/>
            <a:ext cx="21971000" cy="9159917"/>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Ces études de l’impact des modalités de référenciation sur les traitements cognitifs ont été rarement étendues à des cas particuliers, comme : Les </a:t>
            </a:r>
            <a:r>
              <a:rPr b="1"/>
              <a:t>référents évolutifs </a:t>
            </a:r>
            <a:r>
              <a:t>qui introduisent en effet une situation particulière dans la notation prédicative, dans la mesure où le</a:t>
            </a:r>
            <a:r>
              <a:rPr b="1"/>
              <a:t> référent </a:t>
            </a:r>
            <a:r>
              <a:t>n’est plus le même au départ et après une série de transformations matérielles (cas des recettes de cuisine, notices de montage, énoncés de problèmes, </a:t>
            </a:r>
            <a:r>
              <a:rPr i="1"/>
              <a:t>Métamorphoses</a:t>
            </a:r>
            <a:r>
              <a:t> d’Ovide, pour des</a:t>
            </a:r>
            <a:r>
              <a:rPr b="1"/>
              <a:t> transformations moins familières</a:t>
            </a:r>
            <a:r>
              <a:t>). Cette situation entraîne en particulier, pour ce qui est de la référenciation, des contraintes linguistiques sur l’emploi des pronoms.</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 Charolles (psychologue) (1997) donne l’exemple suivant : Prenez quatre pommes, pelez-les, coupez-les et évidez-les. Faites-les cuire pendant une demi-heure, broyez-les jusqu’à ce qu’elles soient complètement réduites, et après les avoir laissé refroidir, servez-les avec des petits gâteaux/servez-la avec des petits gâteaux.</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Titre de diapositive"/>
          <p:cNvSpPr txBox="1"/>
          <p:nvPr>
            <p:ph type="title"/>
          </p:nvPr>
        </p:nvSpPr>
        <p:spPr>
          <a:prstGeom prst="rect">
            <a:avLst/>
          </a:prstGeom>
        </p:spPr>
        <p:txBody>
          <a:bodyPr/>
          <a:lstStyle/>
          <a:p>
            <a:pPr defTabSz="2316421" rtl="0">
              <a:defRPr spc="-95" sz="9500"/>
            </a:pPr>
          </a:p>
        </p:txBody>
      </p:sp>
      <p:sp>
        <p:nvSpPr>
          <p:cNvPr id="218" name="Dans cet exemple, on peut penser que la reprise répétée du pronom amène à une réactivation – ou au moins au maintien de l’activation – de l’objet présenté en première position. La question que se pose le psychologue est de savoir à quel moment « compote "/>
          <p:cNvSpPr txBox="1"/>
          <p:nvPr>
            <p:ph type="body" idx="1"/>
          </p:nvPr>
        </p:nvSpPr>
        <p:spPr>
          <a:xfrm>
            <a:off x="1206500" y="2827078"/>
            <a:ext cx="21971000" cy="9689577"/>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Dans cet exemple, on peut penser que la </a:t>
            </a:r>
            <a:r>
              <a:rPr b="1"/>
              <a:t>reprise </a:t>
            </a:r>
            <a:r>
              <a:t>répétée du </a:t>
            </a:r>
            <a:r>
              <a:rPr b="1"/>
              <a:t>pronom </a:t>
            </a:r>
            <a:r>
              <a:t>amène à une réactivation – ou au moins au maintien de l’activation – de l’objet présenté en première position. La question que se pose le psychologue est de savoir à quel moment « </a:t>
            </a:r>
            <a:r>
              <a:rPr b="1"/>
              <a:t>compote </a:t>
            </a:r>
            <a:r>
              <a:t>», non mentionné dans le texte, est activé dans la représentation de l’individu. La continuité référentielle assurée par l’organisation de surface du texte n’implique pas que la représentation de l’objet transformé soit hors du champ cognitif du lecteur, et il serait intéressant de tester lequel, du concept de pommes ou de celui de compote, est le plus activé à la fin de la lecture.</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4. Cohésion et cohérence"/>
          <p:cNvSpPr txBox="1"/>
          <p:nvPr>
            <p:ph type="title"/>
          </p:nvPr>
        </p:nvSpPr>
        <p:spPr>
          <a:prstGeom prst="rect">
            <a:avLst/>
          </a:prstGeom>
        </p:spPr>
        <p:txBody>
          <a:bodyPr/>
          <a:lstStyle>
            <a:lvl1pPr algn="ctr">
              <a:lnSpc>
                <a:spcPct val="100000"/>
              </a:lnSpc>
              <a:spcBef>
                <a:spcPts val="4700"/>
              </a:spcBef>
              <a:defRPr b="1" spc="0" sz="4600">
                <a:latin typeface="Avenir Next Regular"/>
                <a:ea typeface="Avenir Next Regular"/>
                <a:cs typeface="Avenir Next Regular"/>
                <a:sym typeface="Avenir Next Regular"/>
              </a:defRPr>
            </a:lvl1pPr>
          </a:lstStyle>
          <a:p>
            <a:pPr rtl="0">
              <a:defRPr/>
            </a:pPr>
            <a:r>
              <a:t>4. Cohésion et cohérence</a:t>
            </a:r>
          </a:p>
        </p:txBody>
      </p:sp>
      <p:sp>
        <p:nvSpPr>
          <p:cNvPr id="221" name="Les questions liées à la référenciation nous amènent naturellement à évoquer les problèmes de cohésion/cohérence dans la compréhension du texte.…"/>
          <p:cNvSpPr txBox="1"/>
          <p:nvPr>
            <p:ph type="body" idx="1"/>
          </p:nvPr>
        </p:nvSpPr>
        <p:spPr>
          <a:xfrm>
            <a:off x="588067" y="2171991"/>
            <a:ext cx="22589433" cy="10344664"/>
          </a:xfrm>
          <a:prstGeom prst="rect">
            <a:avLst/>
          </a:prstGeom>
        </p:spPr>
        <p:txBody>
          <a:bodyPr lIns="50800" tIns="50800" rIns="50800" bIns="50800"/>
          <a:lstStyle/>
          <a:p>
            <a:pPr marL="438911" indent="-438911" algn="just" defTabSz="2340804" rtl="0">
              <a:spcBef>
                <a:spcPts val="4500"/>
              </a:spcBef>
              <a:buSzPct val="100000"/>
              <a:buChar char="•"/>
              <a:defRPr sz="3800">
                <a:latin typeface="Avenir Next Regular"/>
                <a:ea typeface="Avenir Next Regular"/>
                <a:cs typeface="Avenir Next Regular"/>
                <a:sym typeface="Avenir Next Regular"/>
              </a:defRPr>
            </a:pPr>
            <a:r>
              <a:t>Les questions liées à la référenciation nous amènent naturellement à évoquer les problèmes de cohésion/cohérence dans la compréhension du texte. </a:t>
            </a:r>
          </a:p>
          <a:p>
            <a:pPr marL="438911" indent="-438911" algn="just" defTabSz="2340804" rtl="0">
              <a:spcBef>
                <a:spcPts val="4500"/>
              </a:spcBef>
              <a:buSzPct val="100000"/>
              <a:buChar char="•"/>
              <a:defRPr sz="3800">
                <a:latin typeface="Avenir Next Regular"/>
                <a:ea typeface="Avenir Next Regular"/>
                <a:cs typeface="Avenir Next Regular"/>
                <a:sym typeface="Avenir Next Regular"/>
              </a:defRPr>
            </a:pPr>
            <a:r>
              <a:t>Le terme « </a:t>
            </a:r>
            <a:r>
              <a:rPr b="1"/>
              <a:t>cohésion </a:t>
            </a:r>
            <a:r>
              <a:t>» renvoie aux propriétés linguistiques d’un texte. Elle peut être :</a:t>
            </a:r>
          </a:p>
          <a:p>
            <a:pPr marL="438911" indent="-438911" algn="just" defTabSz="2340804" rtl="0">
              <a:spcBef>
                <a:spcPts val="4500"/>
              </a:spcBef>
              <a:buSzPct val="100000"/>
              <a:buChar char="•"/>
              <a:defRPr b="1" sz="3800">
                <a:latin typeface="Avenir Next Regular"/>
                <a:ea typeface="Avenir Next Regular"/>
                <a:cs typeface="Avenir Next Regular"/>
                <a:sym typeface="Avenir Next Regular"/>
              </a:defRPr>
            </a:pPr>
            <a:r>
              <a:t>Locale :</a:t>
            </a:r>
            <a:r>
              <a:rPr b="0"/>
              <a:t> entre phrases adjacentes (l’emploi des anaphores, le recouvrement d’arguments, les marques interpropositionnelles sont des marques de cohésion locale)</a:t>
            </a:r>
          </a:p>
          <a:p>
            <a:pPr marL="438911" indent="-438911" algn="just" defTabSz="2340804" rtl="0">
              <a:spcBef>
                <a:spcPts val="4500"/>
              </a:spcBef>
              <a:buSzPct val="100000"/>
              <a:buChar char="•"/>
              <a:defRPr b="1" sz="3800">
                <a:latin typeface="Avenir Next Regular"/>
                <a:ea typeface="Avenir Next Regular"/>
                <a:cs typeface="Avenir Next Regular"/>
                <a:sym typeface="Avenir Next Regular"/>
              </a:defRPr>
            </a:pPr>
            <a:r>
              <a:t>Globale:</a:t>
            </a:r>
            <a:r>
              <a:rPr b="0"/>
              <a:t> entre paragraphes (les titres, les thèmes du texte sont des marques de cohésion globale). </a:t>
            </a:r>
          </a:p>
          <a:p>
            <a:pPr marL="438911" indent="-438911" algn="just" defTabSz="2340804" rtl="0">
              <a:spcBef>
                <a:spcPts val="4500"/>
              </a:spcBef>
              <a:buSzPct val="100000"/>
              <a:buChar char="•"/>
              <a:defRPr sz="3800">
                <a:latin typeface="Avenir Next Regular"/>
                <a:ea typeface="Avenir Next Regular"/>
                <a:cs typeface="Avenir Next Regular"/>
                <a:sym typeface="Avenir Next Regular"/>
              </a:defRPr>
            </a:pPr>
            <a:r>
              <a:t>« Des textes qui ont une bonne cohésion locale mais manquent de cohésion globale donnent lieu à de mauvais scores en compréhension et en rappel. Des textes qui ont une mauvaise cohésion locale, mais une bonne cohésion globale, peuvent être difficiles à lire et à comprendre. Cependant, des lecteurs dont l’arrière-plan de connaissances est bon montrent des bénéfices indéniables à lire des textes dont la cohésion est faible, dans la mesure où ces textes stimulent l’activité inférentielle. »(</a:t>
            </a:r>
            <a:r>
              <a:rPr b="1"/>
              <a:t>McNamara, Songer et Kintsch 1996).</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Les marques linguistiques joueraient non seulement comme apport d’information, mais également comme instructions de traitement. « Mais » ou « soudain », par exemple, annonçant un événement inattendu, en faciliterait le traitement.…"/>
          <p:cNvSpPr txBox="1"/>
          <p:nvPr>
            <p:ph type="body" idx="1"/>
          </p:nvPr>
        </p:nvSpPr>
        <p:spPr>
          <a:xfrm>
            <a:off x="1206500" y="1819871"/>
            <a:ext cx="21971000" cy="10696785"/>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Les </a:t>
            </a:r>
            <a:r>
              <a:rPr b="1"/>
              <a:t>marques </a:t>
            </a:r>
            <a:r>
              <a:t>linguistiques joueraient non seulement comme apport d’information, mais également comme instructions de traitement. « </a:t>
            </a:r>
            <a:r>
              <a:rPr b="1"/>
              <a:t>Mais </a:t>
            </a:r>
            <a:r>
              <a:t>» ou « </a:t>
            </a:r>
            <a:r>
              <a:rPr b="1"/>
              <a:t>soudain </a:t>
            </a:r>
            <a:r>
              <a:t>», par exemple, annonçant un</a:t>
            </a:r>
            <a:r>
              <a:rPr b="1"/>
              <a:t> événement inattendu</a:t>
            </a:r>
            <a:r>
              <a:t>, en faciliterait le traitement.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Exemple :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 Paul était heureux. Il venait de poser du papier peint dans sa chambre.</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br/>
            <a:r>
              <a:t>Mais/Soudain/…/ une porte cogna contre le mur.</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br/>
            <a:r>
              <a:t>Elle déchira le papier peint. C’est un courant d’air qui avait provoqué l’ouverture.</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Des études de même type ont également été faites sur des marques paralinguistiques comme la ponctuation (rôle du point en particulier, de l’alinéa, la présence de virgules n’ayant pas donné de résultats stables).…"/>
          <p:cNvSpPr txBox="1"/>
          <p:nvPr>
            <p:ph type="body" idx="1"/>
          </p:nvPr>
        </p:nvSpPr>
        <p:spPr>
          <a:xfrm>
            <a:off x="1206500" y="2685636"/>
            <a:ext cx="21971000" cy="9831020"/>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Des études de même type ont également été faites sur des marques paralinguistiques comme la </a:t>
            </a:r>
            <a:r>
              <a:rPr b="1"/>
              <a:t>ponctuation </a:t>
            </a:r>
            <a:r>
              <a:t>(rôle du point en particulier, de l’alinéa, la présence de virgules n’ayant pas donné de résultats stables).</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Des travaux de Roen (1984) ne démontrent pas l’impact des connecteurs ou des éléments rhétoriques sur la vitesse de lecture ou sur une performance mnésique. Mais ces travaux s’attachent à des éléments qui caractérisent la macrostructure des séquences d’événements proposées au lecteur. Si au contraire, comme ci-dessus, on s’intéresse à l’impact des connecteurs sur les processus relevant de la microstructure, on relève des différences dans le temps de lecture selon la présence ou non d’un connecteur.</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Le plan"/>
          <p:cNvSpPr txBox="1"/>
          <p:nvPr>
            <p:ph type="title"/>
          </p:nvPr>
        </p:nvSpPr>
        <p:spPr>
          <a:prstGeom prst="rect">
            <a:avLst/>
          </a:prstGeom>
        </p:spPr>
        <p:txBody>
          <a:bodyPr/>
          <a:lstStyle>
            <a:lvl1pPr algn="ctr" defTabSz="2084778">
              <a:defRPr spc="-93" sz="8910">
                <a:latin typeface="Hannotate TC Bold"/>
                <a:ea typeface="Hannotate TC Bold"/>
                <a:cs typeface="Hannotate TC Bold"/>
                <a:sym typeface="Hannotate TC Bold"/>
              </a:defRPr>
            </a:lvl1pPr>
          </a:lstStyle>
          <a:p>
            <a:pPr rtl="0">
              <a:defRPr/>
            </a:pPr>
            <a:r>
              <a:t>Le plan</a:t>
            </a:r>
          </a:p>
        </p:txBody>
      </p:sp>
      <p:sp>
        <p:nvSpPr>
          <p:cNvPr id="176" name="Introduction…"/>
          <p:cNvSpPr txBox="1"/>
          <p:nvPr>
            <p:ph type="body" idx="1"/>
          </p:nvPr>
        </p:nvSpPr>
        <p:spPr>
          <a:xfrm>
            <a:off x="1206500" y="2447095"/>
            <a:ext cx="22955992" cy="10990496"/>
          </a:xfrm>
          <a:prstGeom prst="rect">
            <a:avLst/>
          </a:prstGeom>
        </p:spPr>
        <p:txBody>
          <a:bodyPr lIns="50800" tIns="50800" rIns="50800" bIns="50800"/>
          <a:lstStyle/>
          <a:p>
            <a:pPr algn="just" defTabSz="1413259" rtl="0">
              <a:spcBef>
                <a:spcPts val="2600"/>
              </a:spcBef>
              <a:defRPr sz="4300">
                <a:latin typeface="Hannotate TC Bold"/>
                <a:ea typeface="Hannotate TC Bold"/>
                <a:cs typeface="Hannotate TC Bold"/>
                <a:sym typeface="Hannotate TC Bold"/>
              </a:defRPr>
            </a:pPr>
            <a:r>
              <a:t>II - La sémantique du Lexique Mental</a:t>
            </a:r>
          </a:p>
          <a:p>
            <a:pPr algn="just" defTabSz="1413259" rtl="0">
              <a:spcBef>
                <a:spcPts val="2600"/>
              </a:spcBef>
              <a:defRPr sz="4300">
                <a:latin typeface="Hannotate TC Bold"/>
                <a:ea typeface="Hannotate TC Bold"/>
                <a:cs typeface="Hannotate TC Bold"/>
                <a:sym typeface="Hannotate TC Bold"/>
              </a:defRPr>
            </a:pPr>
            <a:r>
              <a:t>1. L’accès à la signification avec le modèle de Kintsch (1988, 1998)</a:t>
            </a:r>
          </a:p>
          <a:p>
            <a:pPr algn="just" defTabSz="1413259" rtl="0">
              <a:spcBef>
                <a:spcPts val="2600"/>
              </a:spcBef>
              <a:defRPr sz="4300">
                <a:latin typeface="Hannotate TC Bold"/>
                <a:ea typeface="Hannotate TC Bold"/>
                <a:cs typeface="Hannotate TC Bold"/>
                <a:sym typeface="Hannotate TC Bold"/>
              </a:defRPr>
            </a:pPr>
            <a:r>
              <a:t>2. L’organisation sémantique de l’information en mémoire</a:t>
            </a:r>
          </a:p>
          <a:p>
            <a:pPr algn="just" defTabSz="1413259" rtl="0">
              <a:spcBef>
                <a:spcPts val="2600"/>
              </a:spcBef>
              <a:defRPr sz="4300">
                <a:latin typeface="Hannotate TC Bold"/>
                <a:ea typeface="Hannotate TC Bold"/>
                <a:cs typeface="Hannotate TC Bold"/>
                <a:sym typeface="Hannotate TC Bold"/>
              </a:defRPr>
            </a:pPr>
            <a:r>
              <a:t>3. Les effets du contexte sur l’accès au sens</a:t>
            </a:r>
          </a:p>
          <a:p>
            <a:pPr algn="just" defTabSz="1413259" rtl="0">
              <a:spcBef>
                <a:spcPts val="2600"/>
              </a:spcBef>
              <a:defRPr sz="4300">
                <a:latin typeface="Hannotate TC Bold"/>
                <a:ea typeface="Hannotate TC Bold"/>
                <a:cs typeface="Hannotate TC Bold"/>
                <a:sym typeface="Hannotate TC Bold"/>
              </a:defRPr>
            </a:pPr>
            <a:r>
              <a:t>4. Cohésion et cohérence</a:t>
            </a:r>
          </a:p>
          <a:p>
            <a:pPr algn="just" defTabSz="1413259" rtl="0">
              <a:spcBef>
                <a:spcPts val="2600"/>
              </a:spcBef>
              <a:defRPr sz="4300">
                <a:latin typeface="Hannotate TC Bold"/>
                <a:ea typeface="Hannotate TC Bold"/>
                <a:cs typeface="Hannotate TC Bold"/>
                <a:sym typeface="Hannotate TC Bold"/>
              </a:defRPr>
            </a:pPr>
            <a:r>
              <a:t>5.Les rôles thématiques : verbes d’action et neurones miroirs</a:t>
            </a:r>
          </a:p>
          <a:p>
            <a:pPr algn="just" defTabSz="1413259" rtl="0">
              <a:spcBef>
                <a:spcPts val="2600"/>
              </a:spcBef>
              <a:defRPr sz="4300">
                <a:latin typeface="Hannotate TC Bold"/>
                <a:ea typeface="Hannotate TC Bold"/>
                <a:cs typeface="Hannotate TC Bold"/>
                <a:sym typeface="Hannotate TC Bold"/>
              </a:defRPr>
            </a:pPr>
            <a:r>
              <a:t>6) Modélisation et bases de données</a:t>
            </a:r>
          </a:p>
          <a:p>
            <a:pPr algn="just" defTabSz="1413259" rtl="0">
              <a:spcBef>
                <a:spcPts val="2600"/>
              </a:spcBef>
              <a:defRPr sz="4300">
                <a:latin typeface="Hannotate TC Bold"/>
                <a:ea typeface="Hannotate TC Bold"/>
                <a:cs typeface="Hannotate TC Bold"/>
                <a:sym typeface="Hannotate TC Bold"/>
              </a:defRPr>
            </a:pPr>
            <a:r>
              <a:t>7/ Le problème des relations entre mots et concepts dans le modèle de Kintsch</a:t>
            </a:r>
          </a:p>
          <a:p>
            <a:pPr marL="264993" indent="-264993" algn="just" defTabSz="1413259" rtl="0">
              <a:spcBef>
                <a:spcPts val="2600"/>
              </a:spcBef>
              <a:buSzPct val="100000"/>
              <a:buChar char="•"/>
              <a:defRPr sz="4300">
                <a:latin typeface="Hannotate TC Bold"/>
                <a:ea typeface="Hannotate TC Bold"/>
                <a:cs typeface="Hannotate TC Bold"/>
                <a:sym typeface="Hannotate TC Bold"/>
              </a:defRPr>
            </a:pPr>
            <a:r>
              <a:t> Conclusion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Selon Roen, la cohérence d’un texte tient dans les interactions entre les caractéristiques du texte et celles du lecteur. Elle est une propriété de la représentation mentale construite. Un texte peut conduire à une représentation cohérente pour un lecteu"/>
          <p:cNvSpPr txBox="1"/>
          <p:nvPr>
            <p:ph type="body" idx="1"/>
          </p:nvPr>
        </p:nvSpPr>
        <p:spPr>
          <a:xfrm>
            <a:off x="340734" y="2005650"/>
            <a:ext cx="22836766" cy="10511005"/>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Selon Roen, la cohérence d’un texte tient dans les interactions entre les caractéristiques du texte et celles du lecteur. Elle est une propriété de la représentation mentale construite. Un texte peut conduire à une représentation cohérente pour un lecteur et peu cohérente pour un autre.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Des facteurs tels que la maîtrise de la lecture ont été largement étudiés dans le cadre des différences individuelles liées à la compréhension.</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 Plusieurs types de cohérence ont été distingués : référentielle, temporelle ou causale (locale ou globale). L’établissement de la cohérence est en relation avec la production réussie d’inférences (propositions) qui peuvent enrichir la base de texte ou permettre à l’individu d’augmenter la cohérence du modèle de situation. Certaines inférences (causales en particulier) semblent plus critiques que d’autres à cet égard. Il paraît maintenant bien établi que certaines élaborations d’informations ont un statut optionnel (spécification d’un concept, d’un instrument, inférence sur les conséquences d’une action, par exemple)</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5. Les rôles thématiques : verbes d’action et neurones miroirs…"/>
          <p:cNvSpPr txBox="1"/>
          <p:nvPr>
            <p:ph type="body" idx="1"/>
          </p:nvPr>
        </p:nvSpPr>
        <p:spPr>
          <a:xfrm>
            <a:off x="219292" y="558410"/>
            <a:ext cx="22958208" cy="11958246"/>
          </a:xfrm>
          <a:prstGeom prst="rect">
            <a:avLst/>
          </a:prstGeom>
        </p:spPr>
        <p:txBody>
          <a:bodyPr lIns="50800" tIns="50800" rIns="50800" bIns="50800"/>
          <a:lstStyle/>
          <a:p>
            <a:pPr algn="ctr" defTabSz="2389571" rtl="0">
              <a:spcBef>
                <a:spcPts val="4600"/>
              </a:spcBef>
              <a:defRPr b="1" sz="3900">
                <a:latin typeface="Avenir Next Regular"/>
                <a:ea typeface="Avenir Next Regular"/>
                <a:cs typeface="Avenir Next Regular"/>
                <a:sym typeface="Avenir Next Regular"/>
              </a:defRPr>
            </a:pPr>
            <a:r>
              <a:t>5. Les rôles thématiques : verbes d’action et neurones miroirs</a:t>
            </a:r>
          </a:p>
          <a:p>
            <a:pPr marL="448055" indent="-448055" algn="just" defTabSz="2389571" rtl="0">
              <a:spcBef>
                <a:spcPts val="4600"/>
              </a:spcBef>
              <a:buSzPct val="100000"/>
              <a:buChar char="•"/>
              <a:defRPr sz="3900">
                <a:latin typeface="Avenir Next Regular"/>
                <a:ea typeface="Avenir Next Regular"/>
                <a:cs typeface="Avenir Next Regular"/>
                <a:sym typeface="Avenir Next Regular"/>
              </a:defRPr>
            </a:pPr>
            <a:r>
              <a:t>Lorsqu’on évoque les relations actancielles, les rôles thématiques (en linguistique) ou les arguments, on analyse la situation particulière de ces composants par rapport au verbe et à leurs caractérisations conceptuelles.</a:t>
            </a:r>
          </a:p>
          <a:p>
            <a:pPr marL="448055" indent="-448055" algn="just" defTabSz="2389571" rtl="0">
              <a:spcBef>
                <a:spcPts val="4600"/>
              </a:spcBef>
              <a:buSzPct val="100000"/>
              <a:buChar char="•"/>
              <a:defRPr sz="3900">
                <a:latin typeface="Avenir Next Regular"/>
                <a:ea typeface="Avenir Next Regular"/>
                <a:cs typeface="Avenir Next Regular"/>
                <a:sym typeface="Avenir Next Regular"/>
              </a:defRPr>
            </a:pPr>
            <a:r>
              <a:t> Lakoff (1977) par exemple, en arrive à proposer 14 caractéristiques combinatoires pour l’agentivité. </a:t>
            </a:r>
          </a:p>
          <a:p>
            <a:pPr marL="448055" indent="-448055" algn="just" defTabSz="2389571" rtl="0">
              <a:spcBef>
                <a:spcPts val="4600"/>
              </a:spcBef>
              <a:buSzPct val="100000"/>
              <a:buChar char="•"/>
              <a:defRPr sz="3900">
                <a:latin typeface="Avenir Next Regular"/>
                <a:ea typeface="Avenir Next Regular"/>
                <a:cs typeface="Avenir Next Regular"/>
                <a:sym typeface="Avenir Next Regular"/>
              </a:defRPr>
            </a:pPr>
            <a:r>
              <a:t>Dowty (1991), pour sa part, défend une conception unificatrice qui a reçu un bon accueil chez les psycholinguistes : « [...] </a:t>
            </a:r>
            <a:r>
              <a:rPr i="1"/>
              <a:t>nous ne devrions pas postuler un type de rôle thématique qui soit limité à seulement un ou deux verbes (ou à un petit ensemble de quasi-synonymes), mais nous devrions plutôt souhaiter que chaque type de rôle soit applicable à un nombre raisonnable de significations verbales </a:t>
            </a:r>
            <a:r>
              <a:t>» (Dowty 1991 : 556). </a:t>
            </a:r>
          </a:p>
          <a:p>
            <a:pPr marL="448055" indent="-448055" algn="just" defTabSz="2389571" rtl="0">
              <a:spcBef>
                <a:spcPts val="4600"/>
              </a:spcBef>
              <a:buSzPct val="100000"/>
              <a:buChar char="•"/>
              <a:defRPr sz="3900">
                <a:latin typeface="Avenir Next Regular"/>
                <a:ea typeface="Avenir Next Regular"/>
                <a:cs typeface="Avenir Next Regular"/>
                <a:sym typeface="Avenir Next Regular"/>
              </a:defRPr>
            </a:pPr>
            <a:r>
              <a:t>Dowty (1991), pour sa part, défend une conception unificatrice qui a reçu un bon accueil chez les psycholinguistes, il réduit ainsi la liste des rôles thématiques aux rôles d’agent et de patient, les deux seuls rôles qui lui semblent pertinents, si l’on fait un examen contrastif des langues.</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Titre de diapositive"/>
          <p:cNvSpPr txBox="1"/>
          <p:nvPr>
            <p:ph type="title"/>
          </p:nvPr>
        </p:nvSpPr>
        <p:spPr>
          <a:prstGeom prst="rect">
            <a:avLst/>
          </a:prstGeom>
        </p:spPr>
        <p:txBody>
          <a:bodyPr/>
          <a:lstStyle/>
          <a:p>
            <a:pPr defTabSz="2316421" rtl="0">
              <a:defRPr spc="-95" sz="9500"/>
            </a:pPr>
          </a:p>
        </p:txBody>
      </p:sp>
      <p:sp>
        <p:nvSpPr>
          <p:cNvPr id="232" name="Sous-titre de diapositive"/>
          <p:cNvSpPr txBox="1"/>
          <p:nvPr>
            <p:ph type="body" sz="quarter" idx="1"/>
          </p:nvPr>
        </p:nvSpPr>
        <p:spPr>
          <a:prstGeom prst="rect">
            <a:avLst/>
          </a:prstGeom>
        </p:spPr>
        <p:txBody>
          <a:bodyPr/>
          <a:lstStyle/>
          <a:p>
            <a:pPr rtl="0">
              <a:defRPr/>
            </a:pPr>
          </a:p>
        </p:txBody>
      </p:sp>
      <p:sp>
        <p:nvSpPr>
          <p:cNvPr id="233" name="Dowty ne définit pas ces deux rôles comme des catégories discrètes, mais comme des concepts dotés d’une structuration en « air de famille ». Un agent/patient prototypique présente l’ensemble de ces propriétés, au contraire des agents/patients non protot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lgn="just" rtl="0">
              <a:defRPr/>
            </a:pPr>
            <a:r>
              <a:t>Dowty ne définit pas ces deux rôles comme des catégories discrètes, mais comme des concepts dotés d’une structuration en « air de famille ». Un agent/patient prototypique présente l’ensemble de ces propriétés, au contraire des agents/patients non prototypiques, qui n’en présentent qu’un sous-ensemble. Les agents les moins représentatifs dans ce cadre sont l’expérienceur (</a:t>
            </a:r>
            <a:r>
              <a:rPr b="1"/>
              <a:t>« Marie rougit »</a:t>
            </a:r>
            <a:r>
              <a:t>) et l’entité en déplacement (« </a:t>
            </a:r>
            <a:r>
              <a:rPr b="1"/>
              <a:t>L’avalanche dévale la pente </a:t>
            </a:r>
            <a:r>
              <a:t>»). Si les résultats de cette étude sont globalement en faveur des propositions de Dowty, il faut faire intervenir un facteur supplémentaire : le poids relatif des propriétés.</a:t>
            </a:r>
          </a:p>
          <a:p>
            <a:pPr algn="just" rtl="0">
              <a:defRPr/>
            </a:pPr>
            <a:r>
              <a:t> Par exemple: si la propriété +/– humain appliquée à l’agent est centrale, cette propriété appliquée au patient ne semble pas décisive.</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Titre de diapositive"/>
          <p:cNvSpPr txBox="1"/>
          <p:nvPr>
            <p:ph type="title"/>
          </p:nvPr>
        </p:nvSpPr>
        <p:spPr>
          <a:prstGeom prst="rect">
            <a:avLst/>
          </a:prstGeom>
        </p:spPr>
        <p:txBody>
          <a:bodyPr/>
          <a:lstStyle/>
          <a:p>
            <a:pPr defTabSz="2316421" rtl="0">
              <a:defRPr spc="-95" sz="9500"/>
            </a:pPr>
          </a:p>
        </p:txBody>
      </p:sp>
      <p:sp>
        <p:nvSpPr>
          <p:cNvPr id="236" name="L’intérêt des psycholinguistes pour Dowty vient de ce que les rôles thématiques sont clairement conceptuels, mettant les préoccupations sémantiques au premier plan et les préoccupations grammaticales au second. Pour les psycholinguistes travaillant sur l"/>
          <p:cNvSpPr txBox="1"/>
          <p:nvPr>
            <p:ph type="body" idx="1"/>
          </p:nvPr>
        </p:nvSpPr>
        <p:spPr>
          <a:xfrm>
            <a:off x="694240" y="2809767"/>
            <a:ext cx="22483262" cy="9706889"/>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L’intérêt des psycholinguistes pour Dowty vient de ce que les rôles thématiques sont clairement conceptuels, mettant les préoccupations sémantiques au premier plan et les préoccupations grammaticales au second. Pour les psycholinguistes travaillant sur la compréhension, il y a bien une insistance à placer la sémantique au cœur du dispositif. Ce choix trouve un écho, en linguistique, dans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Les grammaires cognitives qui rejettent totalement la primauté et l’autonomie accordées par les grammaires génératives à la syntaxe.</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Des travaux psychologiques vont au-delà des présupposés de Dowty sur les propriétés qui s’attachent aux rôles d’agent et de patient, en prenant en compte la connaissance du monde des individus, et notamment leur connaissance des situations spécifiques évoquées par les verbes (des micromodèles de situation).</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Titre de diapositive"/>
          <p:cNvSpPr txBox="1"/>
          <p:nvPr>
            <p:ph type="title"/>
          </p:nvPr>
        </p:nvSpPr>
        <p:spPr>
          <a:prstGeom prst="rect">
            <a:avLst/>
          </a:prstGeom>
        </p:spPr>
        <p:txBody>
          <a:bodyPr/>
          <a:lstStyle/>
          <a:p>
            <a:pPr defTabSz="2316421" rtl="0">
              <a:defRPr spc="-95" sz="9500"/>
            </a:pPr>
          </a:p>
        </p:txBody>
      </p:sp>
      <p:sp>
        <p:nvSpPr>
          <p:cNvPr id="239" name="donne une illustration de la signification en extension d’un verbe d’action, « chasser ».…"/>
          <p:cNvSpPr txBox="1"/>
          <p:nvPr>
            <p:ph type="body" idx="1"/>
          </p:nvPr>
        </p:nvSpPr>
        <p:spPr>
          <a:xfrm>
            <a:off x="732564" y="2341201"/>
            <a:ext cx="21971002" cy="10843408"/>
          </a:xfrm>
          <a:prstGeom prst="rect">
            <a:avLst/>
          </a:prstGeom>
        </p:spPr>
        <p:txBody>
          <a:bodyPr lIns="50800" tIns="50800" rIns="50800" bIns="50800"/>
          <a:lstStyle/>
          <a:p>
            <a:pPr marL="429768" indent="-429768" algn="just" defTabSz="2292038" rtl="0">
              <a:spcBef>
                <a:spcPts val="4400"/>
              </a:spcBef>
              <a:buSzPct val="100000"/>
              <a:buChar char="•"/>
              <a:defRPr sz="3700">
                <a:latin typeface="Avenir Next Regular"/>
                <a:ea typeface="Avenir Next Regular"/>
                <a:cs typeface="Avenir Next Regular"/>
                <a:sym typeface="Avenir Next Regular"/>
              </a:defRPr>
            </a:pPr>
            <a:r>
              <a:t>On donne une illustration de la signification en extension d’un verbe d’action, « chasser ».</a:t>
            </a:r>
          </a:p>
          <a:p>
            <a:pPr marL="429768" indent="-429768" algn="just" defTabSz="2292038" rtl="0">
              <a:spcBef>
                <a:spcPts val="4400"/>
              </a:spcBef>
              <a:buSzPct val="100000"/>
              <a:buChar char="•"/>
              <a:defRPr sz="3700">
                <a:latin typeface="Avenir Next Regular"/>
                <a:ea typeface="Avenir Next Regular"/>
                <a:cs typeface="Avenir Next Regular"/>
                <a:sym typeface="Avenir Next Regular"/>
              </a:defRPr>
            </a:pPr>
            <a:r>
              <a:t>Pour un verbe donné, les individus sont capables, en moyenne, de lister entre cinq et six propriétés par rôle. On peut donc dire qu’ils ont une bonne connaissance de ce qui peut être agent ou patient d’un verbe donné. </a:t>
            </a:r>
          </a:p>
          <a:p>
            <a:pPr marL="429768" indent="-429768" algn="just" defTabSz="2292038" rtl="0">
              <a:spcBef>
                <a:spcPts val="4400"/>
              </a:spcBef>
              <a:buSzPct val="100000"/>
              <a:buChar char="•"/>
              <a:defRPr sz="3700">
                <a:latin typeface="Avenir Next Regular"/>
                <a:ea typeface="Avenir Next Regular"/>
                <a:cs typeface="Avenir Next Regular"/>
                <a:sym typeface="Avenir Next Regular"/>
              </a:defRPr>
            </a:pPr>
            <a:r>
              <a:t>Les travaux de McRae, Ferretti et Amyote (1997) sont représentatifs de ces recherches : Leur hypothèse est que la connaissance des locuteurs quant aux rôles thématiques des verbes serait liée à leur </a:t>
            </a:r>
            <a:r>
              <a:rPr b="1"/>
              <a:t>représentation des événements,</a:t>
            </a:r>
            <a:r>
              <a:t> qui se construit au cours de leurs expériences quotidiennes. Ils savent « qui » et « ce qui » joue des rôles spécifiques dans les événements exprimés par des verbes. </a:t>
            </a:r>
          </a:p>
          <a:p>
            <a:pPr marL="429768" indent="-429768" algn="just" defTabSz="2292038" rtl="0">
              <a:spcBef>
                <a:spcPts val="4400"/>
              </a:spcBef>
              <a:buSzPct val="100000"/>
              <a:buChar char="•"/>
              <a:defRPr sz="3700">
                <a:latin typeface="Avenir Next Regular"/>
                <a:ea typeface="Avenir Next Regular"/>
                <a:cs typeface="Avenir Next Regular"/>
                <a:sym typeface="Avenir Next Regular"/>
              </a:defRPr>
            </a:pPr>
            <a:r>
              <a:t>L’existence de représentants typiques pour les agents et pour les patients a été mise en évidence pour de nombreux verbes. La pré-activation par le verbe des agents ou patients typiques, hors associations lexicales, a été testée positivement. Il est probable que des facteurs liés à la fréquence d’usage (les verbes très fréquents sont généralement très polysémiques) et au type de verbe.</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Titre de diapositive"/>
          <p:cNvSpPr txBox="1"/>
          <p:nvPr>
            <p:ph type="title"/>
          </p:nvPr>
        </p:nvSpPr>
        <p:spPr>
          <a:prstGeom prst="rect">
            <a:avLst/>
          </a:prstGeom>
        </p:spPr>
        <p:txBody>
          <a:bodyPr/>
          <a:lstStyle/>
          <a:p>
            <a:pPr defTabSz="2316421" rtl="0">
              <a:defRPr spc="-95" sz="9500"/>
            </a:pPr>
          </a:p>
        </p:txBody>
      </p:sp>
      <p:sp>
        <p:nvSpPr>
          <p:cNvPr id="242" name="Les connaissances possédées par les locuteurs sur qui fait quoi, sur qui subit quoi, sont le résultat d’expériences, plus ou moins familières, vécues ou observées par le sujet, aussi bien directement que par confrontation linguistique (orale ou écrite).…"/>
          <p:cNvSpPr txBox="1"/>
          <p:nvPr>
            <p:ph type="body" idx="1"/>
          </p:nvPr>
        </p:nvSpPr>
        <p:spPr>
          <a:xfrm>
            <a:off x="677580" y="2593999"/>
            <a:ext cx="22499920" cy="10644298"/>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Les connaissances possédées par les </a:t>
            </a:r>
            <a:r>
              <a:rPr b="1"/>
              <a:t>locuteurs </a:t>
            </a:r>
            <a:r>
              <a:t>sur </a:t>
            </a:r>
            <a:r>
              <a:rPr b="1"/>
              <a:t>qui fait quoi,</a:t>
            </a:r>
            <a:r>
              <a:t> sur </a:t>
            </a:r>
            <a:r>
              <a:rPr b="1"/>
              <a:t>qui subit quoi,</a:t>
            </a:r>
            <a:r>
              <a:t> sont le résultat d’expériences, plus ou moins </a:t>
            </a:r>
            <a:r>
              <a:rPr b="1"/>
              <a:t>familières</a:t>
            </a:r>
            <a:r>
              <a:t>, vécues ou observées par le sujet, aussi bien directement que par confrontation linguistique (orale ou écrite).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Ainsi, les fréquences de co-occurrences linguistiques viennent-elles s’ajouter aux occurrences perçues pour créer le lien conceptuel entre </a:t>
            </a:r>
            <a:r>
              <a:rPr b="1"/>
              <a:t>verbe</a:t>
            </a:r>
            <a:r>
              <a:t> et</a:t>
            </a:r>
            <a:r>
              <a:rPr b="1"/>
              <a:t> rôle thématique</a:t>
            </a:r>
            <a:r>
              <a:t>.</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Sur le thème de la représentation des verbes d’action, de nouvelles recherches (Kemmerer et Gonzalez-Castillo 2010) s’opposent à une autre position théorique, qui suppose que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 les connaissances sémantiques, par rapport aux perceptions, émotions et actions, sont représentées de manière qualitativement différente.</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Titre de diapositive"/>
          <p:cNvSpPr txBox="1"/>
          <p:nvPr>
            <p:ph type="title"/>
          </p:nvPr>
        </p:nvSpPr>
        <p:spPr>
          <a:prstGeom prst="rect">
            <a:avLst/>
          </a:prstGeom>
        </p:spPr>
        <p:txBody>
          <a:bodyPr/>
          <a:lstStyle/>
          <a:p>
            <a:pPr defTabSz="2316421" rtl="0">
              <a:defRPr spc="-95" sz="9500"/>
            </a:pPr>
          </a:p>
        </p:txBody>
      </p:sp>
      <p:sp>
        <p:nvSpPr>
          <p:cNvPr id="245" name="Les chercheurs qui défendent la cognition incarnée stipulent que les connaissances sémantiques ne sont pas purement amodales, mais se trouvent ancrées dans des systèmes spécifiques, de manière telle que beaucoup de formes de traitement conceptuel impliqu"/>
          <p:cNvSpPr txBox="1"/>
          <p:nvPr>
            <p:ph type="body" idx="1"/>
          </p:nvPr>
        </p:nvSpPr>
        <p:spPr>
          <a:xfrm>
            <a:off x="401642" y="2390169"/>
            <a:ext cx="22775858" cy="10126486"/>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Les chercheurs qui défendent la cognition incarnée stipulent que les connaissances sémantiques ne sont pas purement amodales, mais se trouvent ancrées dans des systèmes spécifiques, de manière telle que beaucoup de formes de traitement conceptuel impliquent la récapitulation transitoire d’aspects variés des expériences sensorimotrices et affectives. Des systèmes de mémoire intégratifs se trouveraient sollicités à cette étape du traitement. Les questions actuelles explorent l’activation potentielle des mêmes neurones miroirs dans les trois situations suivantes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 1/ le traitement linguistique de la signification des verbes d’action ;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2/ l’exécution des actions correspondantes ;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3/ l’observation de ces mêmes actions. Ces études se font pour le noyau verbal, d’une part, et pour les rôles thématiques, d’autre part.</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Modélisation et bases de données"/>
          <p:cNvSpPr txBox="1"/>
          <p:nvPr>
            <p:ph type="title"/>
          </p:nvPr>
        </p:nvSpPr>
        <p:spPr>
          <a:prstGeom prst="rect">
            <a:avLst/>
          </a:prstGeom>
        </p:spPr>
        <p:txBody>
          <a:bodyPr/>
          <a:lstStyle>
            <a:lvl1pPr defTabSz="2316421">
              <a:defRPr sz="9500"/>
            </a:lvl1pPr>
          </a:lstStyle>
          <a:p>
            <a:pPr rtl="0">
              <a:defRPr/>
            </a:pPr>
            <a:r>
              <a:t>6) Modélisation et bases de données</a:t>
            </a:r>
          </a:p>
        </p:txBody>
      </p:sp>
      <p:sp>
        <p:nvSpPr>
          <p:cNvPr id="248" name="Au-delà de la représentation des situations, dans le modèle de construction-intégration, la construction de la représentation textuelle repose sur un modèle de propagation de l'activation dans un réseau de concepts et de propositions interconnectés.…"/>
          <p:cNvSpPr txBox="1"/>
          <p:nvPr>
            <p:ph type="body" idx="1"/>
          </p:nvPr>
        </p:nvSpPr>
        <p:spPr>
          <a:xfrm>
            <a:off x="555484" y="3285185"/>
            <a:ext cx="23133720" cy="9231470"/>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Au-delà de la représentation des situations, dans le modèle de construction-intégration, la construction de la représentation textuelle repose sur un modèle de propagation de l'activation dans </a:t>
            </a:r>
            <a:r>
              <a:rPr b="1"/>
              <a:t>un réseau de concepts et de propositions interconnectés</a:t>
            </a:r>
            <a:r>
              <a:t>.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Lorsqu’un mot est lu, son </a:t>
            </a:r>
            <a:r>
              <a:rPr b="1"/>
              <a:t>signifiant </a:t>
            </a:r>
            <a:r>
              <a:t>est activé, ainsi que le </a:t>
            </a:r>
            <a:r>
              <a:rPr b="1"/>
              <a:t>réseau des significations associées,</a:t>
            </a:r>
            <a:r>
              <a:t> de sorte qu’un élément du réseau peut se trouver activé soit directement (via le texte), soit par un effet de la diffusion de l’activation dans le réseau.</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 Dans ce type de modèle, la signification est, en mémoire de travail, la partie momentanément activée du réseau sémantique. La signification doit être créée à partir des </a:t>
            </a:r>
            <a:r>
              <a:rPr b="1"/>
              <a:t>associés immédiats </a:t>
            </a:r>
            <a:r>
              <a:t>et des </a:t>
            </a:r>
            <a:r>
              <a:rPr b="1"/>
              <a:t>voisins sémantiques</a:t>
            </a:r>
            <a:r>
              <a:t>. Étant donné les contraintes mnésiques (de mémoire), seule une petite partie du réseau peut être activée à un moment donné, et seules les propositions de ce réseau alors activées contribuent à la signification d’un concept donné.</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Titre de diapositive"/>
          <p:cNvSpPr txBox="1"/>
          <p:nvPr>
            <p:ph type="title"/>
          </p:nvPr>
        </p:nvSpPr>
        <p:spPr>
          <a:prstGeom prst="rect">
            <a:avLst/>
          </a:prstGeom>
        </p:spPr>
        <p:txBody>
          <a:bodyPr/>
          <a:lstStyle/>
          <a:p>
            <a:pPr defTabSz="2316421" rtl="0">
              <a:defRPr spc="-95" sz="9500"/>
            </a:pPr>
          </a:p>
        </p:txBody>
      </p:sp>
      <p:sp>
        <p:nvSpPr>
          <p:cNvPr id="251" name="Les processus d’intégration vont permettre de renforcer les éléments appropriés en tenant compte du contexte et d’inhiber les éléments indésirables de la représentation du texte.…"/>
          <p:cNvSpPr txBox="1"/>
          <p:nvPr>
            <p:ph type="body" idx="1"/>
          </p:nvPr>
        </p:nvSpPr>
        <p:spPr>
          <a:xfrm>
            <a:off x="544006" y="2872526"/>
            <a:ext cx="22633496" cy="9644130"/>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Les processus d’intégration vont permettre de renforcer les éléments appropriés en tenant compte du contexte et d’inhiber les éléments indésirables de la représentation du texte.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Le système va ajuster progressivement ses pondérations, et en sortie, l’information se présente sous la forme d’un réseau associatif. Les nouvelles connaissances qui en résultent en mémoire sémantique s’expriment par de nouvelles connexions et pondérations dans le réseau.</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La mémoire est conceptualisée sous la forme d’un espace de  dimensions dans lequel les mots sont représentés par des vecteurs. Ces vecteurs n’ont pas de signification en eux-mêmes, mais leur signification vient de leur comparaison. La signification est ainsi complètement liée aux contextes dans lesquels les termes apparaissent.</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1/ Le problème des relations entre mots et concepts dans le modèle de Kintsch"/>
          <p:cNvSpPr txBox="1"/>
          <p:nvPr>
            <p:ph type="title"/>
          </p:nvPr>
        </p:nvSpPr>
        <p:spPr>
          <a:prstGeom prst="rect">
            <a:avLst/>
          </a:prstGeom>
        </p:spPr>
        <p:txBody>
          <a:bodyPr/>
          <a:lstStyle>
            <a:lvl1pPr algn="ctr" defTabSz="1170402">
              <a:defRPr b="1" spc="-114" sz="5500">
                <a:latin typeface="Times New Roman"/>
                <a:ea typeface="Times New Roman"/>
                <a:cs typeface="Times New Roman"/>
                <a:sym typeface="Times New Roman"/>
              </a:defRPr>
            </a:lvl1pPr>
          </a:lstStyle>
          <a:p>
            <a:pPr rtl="0">
              <a:defRPr/>
            </a:pPr>
            <a:r>
              <a:t>7/ Le problème des relations entre mots et concepts dans le modèle de Kintsch</a:t>
            </a:r>
          </a:p>
        </p:txBody>
      </p:sp>
      <p:sp>
        <p:nvSpPr>
          <p:cNvPr id="254" name="Butler (2007) souligne que les relations entre les mots d’une langue donnée et les concepts sous-jacents sont complexes et déterminées culturellement. Cet aspect a été abordé en psycholinguistique notamment par le biais du rôle des données perceptives ve"/>
          <p:cNvSpPr txBox="1"/>
          <p:nvPr>
            <p:ph type="body" idx="1"/>
          </p:nvPr>
        </p:nvSpPr>
        <p:spPr>
          <a:xfrm>
            <a:off x="2018761" y="2826492"/>
            <a:ext cx="19728140" cy="8063012"/>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Butler (2007) souligne que les relations entre les mots d’une langue donnée et les concepts sous-jacents sont complexes et déterminées culturellement. Cet aspect a été abordé en psycholinguistique notamment par le biais du rôle des données perceptives versus celui des données linguistiques dans la catégorisation.</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 Le traitement cognitif des objets et la dénomination des mêmes objets n’obéissent pas obligatoirement aux mêmes règles, même si les deux comportements sont fortement connectés.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Nous en donnerons un seul exemple, tiré de l’article de Malt, Sloman, Gennari, Shi et Wang (1999).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8" name="Architecture géométrique en pierre grise" descr="Architecture géométrique en pierre grise"/>
          <p:cNvPicPr>
            <a:picLocks noChangeAspect="1"/>
          </p:cNvPicPr>
          <p:nvPr>
            <p:ph type="pic" idx="21"/>
          </p:nvPr>
        </p:nvPicPr>
        <p:blipFill>
          <a:blip r:embed="rId2">
            <a:extLst/>
          </a:blip>
          <a:srcRect l="0" t="23958" r="0" b="1041"/>
          <a:stretch>
            <a:fillRect/>
          </a:stretch>
        </p:blipFill>
        <p:spPr>
          <a:xfrm>
            <a:off x="0" y="0"/>
            <a:ext cx="24384002" cy="13716000"/>
          </a:xfrm>
          <a:prstGeom prst="rect">
            <a:avLst/>
          </a:prstGeom>
        </p:spPr>
      </p:pic>
      <p:sp>
        <p:nvSpPr>
          <p:cNvPr id="179" name="II - La sémantique du Lexique Mental…"/>
          <p:cNvSpPr txBox="1"/>
          <p:nvPr>
            <p:ph type="title"/>
          </p:nvPr>
        </p:nvSpPr>
        <p:spPr>
          <a:xfrm>
            <a:off x="1822616" y="4978999"/>
            <a:ext cx="19831256" cy="5085022"/>
          </a:xfrm>
          <a:prstGeom prst="rect">
            <a:avLst/>
          </a:prstGeom>
        </p:spPr>
        <p:txBody>
          <a:bodyPr/>
          <a:lstStyle/>
          <a:p>
            <a:pPr algn="ctr" rtl="0">
              <a:defRPr spc="-199" sz="12200">
                <a:latin typeface="Hannotate TC Bold"/>
                <a:ea typeface="Hannotate TC Bold"/>
                <a:cs typeface="Hannotate TC Bold"/>
                <a:sym typeface="Hannotate TC Bold"/>
              </a:defRPr>
            </a:pPr>
            <a:r>
              <a:t>II - La sémantique du Lexique Mental</a:t>
            </a:r>
            <a:endParaRPr spc="-122"/>
          </a:p>
          <a:p>
            <a:pPr algn="r" defTabSz="457200" rtl="0">
              <a:lnSpc>
                <a:spcPct val="100000"/>
              </a:lnSpc>
              <a:defRPr spc="0" sz="1300">
                <a:solidFill>
                  <a:srgbClr val="757575"/>
                </a:solidFill>
                <a:latin typeface="+mn-lt"/>
                <a:ea typeface="+mn-ea"/>
                <a:cs typeface="+mn-cs"/>
                <a:sym typeface="Helvetica"/>
              </a:defRPr>
            </a:pPr>
            <a:r>
              <a:t>5</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L’étude porte sur une comparaison inter-langues (chinois, espagnol et anglais) de la dénomination de contenants divers associée parallèlement à une tâche de recherche de similarité entre les objets. Les questions suivantes sont posées dans cette étude :…"/>
          <p:cNvSpPr txBox="1"/>
          <p:nvPr>
            <p:ph type="body" idx="1"/>
          </p:nvPr>
        </p:nvSpPr>
        <p:spPr>
          <a:xfrm>
            <a:off x="263811" y="576159"/>
            <a:ext cx="22913690" cy="12563682"/>
          </a:xfrm>
          <a:prstGeom prst="rect">
            <a:avLst/>
          </a:prstGeom>
        </p:spPr>
        <p:txBody>
          <a:bodyPr lIns="50800" tIns="50800" rIns="50800" bIns="50800"/>
          <a:lstStyle/>
          <a:p>
            <a:pPr algn="just" defTabSz="2413954" rtl="0">
              <a:spcBef>
                <a:spcPts val="4600"/>
              </a:spcBef>
              <a:defRPr sz="3900">
                <a:latin typeface="Avenir Next Regular"/>
                <a:ea typeface="Avenir Next Regular"/>
                <a:cs typeface="Avenir Next Regular"/>
                <a:sym typeface="Avenir Next Regular"/>
              </a:defRPr>
            </a:pPr>
            <a:r>
              <a:t>L’étude porte sur une comparaison inter-langues (chinois, espagnol et anglais) de la dénomination de contenants divers associée parallèlement à une tâche de recherche de similarité entre les objets. Les questions suivantes sont posées dans cette étude : </a:t>
            </a:r>
          </a:p>
          <a:p>
            <a:pPr algn="just" defTabSz="2413954" rtl="0">
              <a:spcBef>
                <a:spcPts val="4600"/>
              </a:spcBef>
              <a:defRPr sz="3900">
                <a:latin typeface="Avenir Next Regular"/>
                <a:ea typeface="Avenir Next Regular"/>
                <a:cs typeface="Avenir Next Regular"/>
                <a:sym typeface="Avenir Next Regular"/>
              </a:defRPr>
            </a:pPr>
            <a:r>
              <a:t>1/ Est-ce que la répartition des objets entre différentes dénominations varie selon les langues ? </a:t>
            </a:r>
          </a:p>
          <a:p>
            <a:pPr algn="just" defTabSz="2413954" rtl="0">
              <a:spcBef>
                <a:spcPts val="4600"/>
              </a:spcBef>
              <a:defRPr sz="3900">
                <a:latin typeface="Avenir Next Regular"/>
                <a:ea typeface="Avenir Next Regular"/>
                <a:cs typeface="Avenir Next Regular"/>
                <a:sym typeface="Avenir Next Regular"/>
              </a:defRPr>
            </a:pPr>
            <a:r>
              <a:t>2/ Est-ce que la perception de la similarité entre les objets diffère selon l’appartenance à une langue ? </a:t>
            </a:r>
          </a:p>
          <a:p>
            <a:pPr algn="just" defTabSz="2413954" rtl="0">
              <a:spcBef>
                <a:spcPts val="4600"/>
              </a:spcBef>
              <a:defRPr sz="3900">
                <a:latin typeface="Avenir Next Regular"/>
                <a:ea typeface="Avenir Next Regular"/>
                <a:cs typeface="Avenir Next Regular"/>
                <a:sym typeface="Avenir Next Regular"/>
              </a:defRPr>
            </a:pPr>
            <a:r>
              <a:t>3/ Est-ce que ces différences se recoupent ? </a:t>
            </a:r>
          </a:p>
          <a:p>
            <a:pPr marL="452627" indent="-452627" algn="just" defTabSz="2413954" rtl="0">
              <a:spcBef>
                <a:spcPts val="4600"/>
              </a:spcBef>
              <a:buSzPct val="100000"/>
              <a:buChar char="•"/>
              <a:defRPr sz="3900">
                <a:latin typeface="Avenir Next Regular"/>
                <a:ea typeface="Avenir Next Regular"/>
                <a:cs typeface="Avenir Next Regular"/>
                <a:sym typeface="Avenir Next Regular"/>
              </a:defRPr>
            </a:pPr>
            <a:r>
              <a:t>Les résultats montrent que les relations entre similarité et dénomination ne sont pas rigides, et en particulier que les différents patterns de dénomination ne relèvent pas seulement des différences perçues entre les objets. Étant donné la variabilité des appellations pouvant exister entre les locuteurs d’une même langue, la notion de dénomination linguistique fixée apparaît également illusoire. La dénomination est déterminée conjointement par la connaissance ou les croyances quant à l’objet lui-même, par les influences venant de l’histoire de la langue, de l’histoire personnelle du locuteur et de l’arrière-plan commun entre le locuteur et son interlocuteur.</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Conclusion…"/>
          <p:cNvSpPr txBox="1"/>
          <p:nvPr>
            <p:ph type="body" idx="1"/>
          </p:nvPr>
        </p:nvSpPr>
        <p:spPr>
          <a:xfrm>
            <a:off x="752928" y="829975"/>
            <a:ext cx="22424574" cy="11686679"/>
          </a:xfrm>
          <a:prstGeom prst="rect">
            <a:avLst/>
          </a:prstGeom>
        </p:spPr>
        <p:txBody>
          <a:bodyPr lIns="50800" tIns="50800" rIns="50800" bIns="50800"/>
          <a:lstStyle/>
          <a:p>
            <a:pPr algn="ctr" defTabSz="2438337" rtl="0">
              <a:spcBef>
                <a:spcPts val="4700"/>
              </a:spcBef>
              <a:defRPr b="1" sz="2300">
                <a:latin typeface="Avenir Next Regular"/>
                <a:ea typeface="Avenir Next Regular"/>
                <a:cs typeface="Avenir Next Regular"/>
                <a:sym typeface="Avenir Next Regular"/>
              </a:defRPr>
            </a:pPr>
          </a:p>
          <a:p>
            <a:pPr algn="ctr" defTabSz="2438337" rtl="0">
              <a:spcBef>
                <a:spcPts val="4700"/>
              </a:spcBef>
              <a:defRPr b="1">
                <a:latin typeface="Avenir Next Regular"/>
                <a:ea typeface="Avenir Next Regular"/>
                <a:cs typeface="Avenir Next Regular"/>
                <a:sym typeface="Avenir Next Regular"/>
              </a:defRPr>
            </a:pPr>
            <a:r>
              <a:t>Conclusion</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Ls relations que la psycholinguistique et la psychologie cognitive du langage ont entretenues avec les disciplines cognitives associées, en particulier la linguistique se font sur un mode interactionnel et se caractérisent par la nature plus ponctuelle de leurs échanges. Sur le thème de la compréhension, la philosophie du langage, le traitement automatique des langues interagissent également fortement avec la psychologie cognitive, et les neurosciences et sont appelées à de plus de recherche.</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De nouvelles techniques issues des neurosciences (tomographie par émission de positrons ; imagerie par résonance magnétique fonctionnelle ; potentiels évoqués) sont appliquées à l’étude de la compréhension. Elles sont prometteuses si leurs résultats permettent d’aller au-delà des relevés comportementaux.</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Titre de diapositive"/>
          <p:cNvSpPr txBox="1"/>
          <p:nvPr>
            <p:ph type="title"/>
          </p:nvPr>
        </p:nvSpPr>
        <p:spPr>
          <a:prstGeom prst="rect">
            <a:avLst/>
          </a:prstGeom>
        </p:spPr>
        <p:txBody>
          <a:bodyPr/>
          <a:lstStyle/>
          <a:p>
            <a:pPr defTabSz="2316420" rtl="0">
              <a:defRPr spc="-95" sz="9500"/>
            </a:pPr>
          </a:p>
        </p:txBody>
      </p:sp>
      <p:sp>
        <p:nvSpPr>
          <p:cNvPr id="261" name="Sous-titre de diapositive"/>
          <p:cNvSpPr txBox="1"/>
          <p:nvPr>
            <p:ph type="body" sz="quarter" idx="1"/>
          </p:nvPr>
        </p:nvSpPr>
        <p:spPr>
          <a:prstGeom prst="rect">
            <a:avLst/>
          </a:prstGeom>
        </p:spPr>
        <p:txBody>
          <a:bodyPr/>
          <a:lstStyle/>
          <a:p>
            <a:pPr rtl="0">
              <a:defRPr/>
            </a:pPr>
          </a:p>
        </p:txBody>
      </p:sp>
      <p:sp>
        <p:nvSpPr>
          <p:cNvPr id="262" name="Texte niveau 1…"/>
          <p:cNvSpPr txBox="1"/>
          <p:nvPr>
            <p:ph type="body" idx="21"/>
          </p:nvPr>
        </p:nvSpPr>
        <p:spPr>
          <a:prstGeom prst="rect">
            <a:avLst/>
          </a:prstGeom>
        </p:spPr>
        <p:txBody>
          <a:bodyPr/>
          <a:lstStyle/>
          <a:p>
            <a:pPr rtl="0">
              <a:defRPr/>
            </a:pPr>
          </a:p>
        </p:txBody>
      </p:sp>
      <p:pic>
        <p:nvPicPr>
          <p:cNvPr id="263" name="vidéo-collée.png" descr="vidéo-collée.png"/>
          <p:cNvPicPr>
            <a:picLocks noChangeAspect="1"/>
          </p:cNvPicPr>
          <p:nvPr/>
        </p:nvPicPr>
        <p:blipFill>
          <a:blip r:embed="rId2">
            <a:extLst/>
          </a:blip>
          <a:stretch>
            <a:fillRect/>
          </a:stretch>
        </p:blipFill>
        <p:spPr>
          <a:xfrm>
            <a:off x="6224818" y="-280312"/>
            <a:ext cx="11700411" cy="13996754"/>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Introduction"/>
          <p:cNvSpPr txBox="1"/>
          <p:nvPr>
            <p:ph type="title"/>
          </p:nvPr>
        </p:nvSpPr>
        <p:spPr>
          <a:prstGeom prst="rect">
            <a:avLst/>
          </a:prstGeom>
        </p:spPr>
        <p:txBody>
          <a:bodyPr/>
          <a:lstStyle>
            <a:lvl1pPr algn="ctr" defTabSz="2316421">
              <a:defRPr sz="9500"/>
            </a:lvl1pPr>
          </a:lstStyle>
          <a:p>
            <a:pPr rtl="0">
              <a:defRPr/>
            </a:pPr>
            <a:r>
              <a:t>Introduction</a:t>
            </a:r>
          </a:p>
        </p:txBody>
      </p:sp>
      <p:sp>
        <p:nvSpPr>
          <p:cNvPr id="182" name="nous soulignerons les principales caractéristiques des méthodes propres à la psycholinguistique pour étudier les processus de traitement qui aboutissent à la compréhension.…"/>
          <p:cNvSpPr txBox="1"/>
          <p:nvPr>
            <p:ph type="body" idx="1"/>
          </p:nvPr>
        </p:nvSpPr>
        <p:spPr>
          <a:xfrm>
            <a:off x="638654" y="3025261"/>
            <a:ext cx="23106692" cy="10850904"/>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Nous soulignerons les principales caractéristiques des méthodes propres à la psycholinguistique pour étudier les processus de traitement qui aboutissent à la compréhension.</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Les travaux sur la compréhension passent par certains processus qui se réalisent : la perception de la parole, l’identification des mots, le traitement de la syntaxe, sans autant négliger d’autres éléments pertinents quant à la compréhension.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En ce qui concerne la psychologie cognitive, nous soulignerons que les processus cognitifs qui aboutissent à la construction de la signification impliquent la mémoire qui organise les représentations à long terme, ainsi que le fonctionnement de la mémoire de travail et ses contraintes de charge et de temps de traitement. C’est en effet l’étude expérimentale des traitements cognitifs qui fonde la plausibilité des modèles psycholinguistiques et neuropsychologiques.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1. Le modèle de construction-intégration de Kintsch"/>
          <p:cNvSpPr txBox="1"/>
          <p:nvPr>
            <p:ph type="title"/>
          </p:nvPr>
        </p:nvSpPr>
        <p:spPr>
          <a:xfrm>
            <a:off x="1206500" y="1203723"/>
            <a:ext cx="21971000" cy="1689102"/>
          </a:xfrm>
          <a:prstGeom prst="rect">
            <a:avLst/>
          </a:prstGeom>
        </p:spPr>
        <p:txBody>
          <a:bodyPr/>
          <a:lstStyle>
            <a:lvl1pPr algn="ctr">
              <a:lnSpc>
                <a:spcPct val="100000"/>
              </a:lnSpc>
              <a:spcBef>
                <a:spcPts val="4700"/>
              </a:spcBef>
              <a:defRPr b="1" spc="0" sz="5700">
                <a:latin typeface="Avenir Next Regular"/>
                <a:ea typeface="Avenir Next Regular"/>
                <a:cs typeface="Avenir Next Regular"/>
                <a:sym typeface="Avenir Next Regular"/>
              </a:defRPr>
            </a:lvl1pPr>
          </a:lstStyle>
          <a:p>
            <a:pPr rtl="0">
              <a:defRPr/>
            </a:pPr>
            <a:r>
              <a:t>1. Le modèle de construction-intégration de Kintsch</a:t>
            </a:r>
          </a:p>
        </p:txBody>
      </p:sp>
      <p:sp>
        <p:nvSpPr>
          <p:cNvPr id="185" name="Ce modèle assimile et élargit le modèle de la compréhension de textes proposé par van Dijk et Kintsch en 1983. La compréhension d’un texte, sur le plan de l’organisation des connaissances, repose sur deux structures représentationnelles: la base de texte"/>
          <p:cNvSpPr txBox="1"/>
          <p:nvPr>
            <p:ph type="body" idx="1"/>
          </p:nvPr>
        </p:nvSpPr>
        <p:spPr>
          <a:xfrm>
            <a:off x="746910" y="2842629"/>
            <a:ext cx="22430592" cy="9674026"/>
          </a:xfrm>
          <a:prstGeom prst="rect">
            <a:avLst/>
          </a:prstGeom>
        </p:spPr>
        <p:txBody>
          <a:bodyPr lIns="50800" tIns="50800" rIns="50800" bIns="50800"/>
          <a:lstStyle/>
          <a:p>
            <a:pPr marL="420623" indent="-420623" algn="just" defTabSz="2243271" rtl="0">
              <a:spcBef>
                <a:spcPts val="4300"/>
              </a:spcBef>
              <a:buSzPct val="100000"/>
              <a:buChar char="•"/>
              <a:defRPr sz="3600">
                <a:latin typeface="Avenir Next Regular"/>
                <a:ea typeface="Avenir Next Regular"/>
                <a:cs typeface="Avenir Next Regular"/>
                <a:sym typeface="Avenir Next Regular"/>
              </a:defRPr>
            </a:pPr>
            <a:r>
              <a:t>Ce modèle assimile et élargit le modèle de la compréhension de textes.</a:t>
            </a:r>
          </a:p>
          <a:p>
            <a:pPr marL="420623" indent="-420623" algn="just" defTabSz="2243271" rtl="0">
              <a:spcBef>
                <a:spcPts val="4300"/>
              </a:spcBef>
              <a:buSzPct val="100000"/>
              <a:buChar char="•"/>
              <a:defRPr sz="3600">
                <a:latin typeface="Avenir Next Regular"/>
                <a:ea typeface="Avenir Next Regular"/>
                <a:cs typeface="Avenir Next Regular"/>
                <a:sym typeface="Avenir Next Regular"/>
              </a:defRPr>
            </a:pPr>
            <a:r>
              <a:t> </a:t>
            </a:r>
            <a:r>
              <a:rPr i="1" u="sng"/>
              <a:t>La compréhension d’un texte</a:t>
            </a:r>
            <a:r>
              <a:t>, sur le plan de l’organisation des connaissances, repose sur </a:t>
            </a:r>
            <a:r>
              <a:rPr b="1"/>
              <a:t>deux structures représentationnelles</a:t>
            </a:r>
            <a:r>
              <a:t>: </a:t>
            </a:r>
            <a:r>
              <a:rPr b="1"/>
              <a:t>la base de texte</a:t>
            </a:r>
            <a:r>
              <a:t> et </a:t>
            </a:r>
            <a:r>
              <a:rPr b="1"/>
              <a:t>le modèle de situation</a:t>
            </a:r>
            <a:r>
              <a:t>, et, pour ce qui est du </a:t>
            </a:r>
            <a:r>
              <a:rPr b="1" i="1" u="sng"/>
              <a:t>traitement,</a:t>
            </a:r>
            <a:r>
              <a:t> sur deux types de processus: </a:t>
            </a:r>
            <a:r>
              <a:rPr b="1"/>
              <a:t>de construction des structures</a:t>
            </a:r>
            <a:r>
              <a:t> et </a:t>
            </a:r>
            <a:r>
              <a:rPr b="1"/>
              <a:t>d’intégration.</a:t>
            </a:r>
            <a:r>
              <a:t> </a:t>
            </a:r>
          </a:p>
          <a:p>
            <a:pPr marL="420623" indent="-420623" algn="just" defTabSz="2243271" rtl="0">
              <a:spcBef>
                <a:spcPts val="4300"/>
              </a:spcBef>
              <a:buSzPct val="100000"/>
              <a:buChar char="•"/>
              <a:defRPr sz="3600">
                <a:latin typeface="Avenir Next Regular"/>
                <a:ea typeface="Avenir Next Regular"/>
                <a:cs typeface="Avenir Next Regular"/>
                <a:sym typeface="Avenir Next Regular"/>
              </a:defRPr>
            </a:pPr>
            <a:r>
              <a:t>En ce qui concerne </a:t>
            </a:r>
            <a:r>
              <a:rPr b="1"/>
              <a:t>les structures représentationnelles,</a:t>
            </a:r>
            <a:r>
              <a:t> la base de texte est constituée de </a:t>
            </a:r>
            <a:r>
              <a:rPr b="1"/>
              <a:t>propositions</a:t>
            </a:r>
            <a:r>
              <a:t>, venant de l’analyse du texte, et des relations de cohérence qui peuvent y être ajoutées. La base de texte comprend elle-même </a:t>
            </a:r>
            <a:r>
              <a:rPr b="1"/>
              <a:t>deux sous-structures </a:t>
            </a:r>
            <a:r>
              <a:t>: </a:t>
            </a:r>
          </a:p>
          <a:p>
            <a:pPr marL="420623" indent="-420623" algn="just" defTabSz="2243271" rtl="0">
              <a:spcBef>
                <a:spcPts val="4300"/>
              </a:spcBef>
              <a:buSzPct val="100000"/>
              <a:buChar char="•"/>
              <a:defRPr b="1" sz="3600">
                <a:latin typeface="Avenir Next Regular"/>
                <a:ea typeface="Avenir Next Regular"/>
                <a:cs typeface="Avenir Next Regular"/>
                <a:sym typeface="Avenir Next Regular"/>
              </a:defRPr>
            </a:pPr>
            <a:r>
              <a:t>une microstructure </a:t>
            </a:r>
            <a:r>
              <a:rPr b="0"/>
              <a:t>qui est un chaînage propositionnel pas à pas des informations du texte,</a:t>
            </a:r>
          </a:p>
          <a:p>
            <a:pPr marL="420623" indent="-420623" algn="just" defTabSz="2243271" rtl="0">
              <a:spcBef>
                <a:spcPts val="4300"/>
              </a:spcBef>
              <a:buSzPct val="100000"/>
              <a:buChar char="•"/>
              <a:defRPr b="1" sz="3600">
                <a:latin typeface="Avenir Next Regular"/>
                <a:ea typeface="Avenir Next Regular"/>
                <a:cs typeface="Avenir Next Regular"/>
                <a:sym typeface="Avenir Next Regular"/>
              </a:defRPr>
            </a:pPr>
            <a:r>
              <a:t> une macrostructure,</a:t>
            </a:r>
            <a:r>
              <a:rPr b="0"/>
              <a:t> sorte de résumé des informations importantes de la microstructure, obtenue par l’application de règles, les macrorègles. </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Dans la deuxième version du modèle de Kintsch (1998), c’est toute la base de connaissance de l’individu qui participe directement à l’édification de cette macrostructure, et le contenu du texte se trouve finalement intégré dans cette structure d’informat"/>
          <p:cNvSpPr txBox="1"/>
          <p:nvPr>
            <p:ph type="body" idx="1"/>
          </p:nvPr>
        </p:nvSpPr>
        <p:spPr>
          <a:xfrm>
            <a:off x="303152" y="741203"/>
            <a:ext cx="23777696" cy="12579755"/>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Dans la deuxième version du modèle de Kintsch (1998), c’est toute la base </a:t>
            </a:r>
            <a:r>
              <a:rPr b="1"/>
              <a:t>de connaissance de l’individu </a:t>
            </a:r>
            <a:r>
              <a:t>qui participe directement à</a:t>
            </a:r>
            <a:r>
              <a:rPr b="1"/>
              <a:t> l’édification de cette macrostructure</a:t>
            </a:r>
            <a:r>
              <a:t>, et le contenu du texte se trouve finalement intégré dans cette structure d’information plus large, le modèle de situation. C ‘est une sorte de </a:t>
            </a:r>
            <a:r>
              <a:rPr b="1"/>
              <a:t>micromonde</a:t>
            </a:r>
            <a:r>
              <a:t> évoqué par le texte. </a:t>
            </a:r>
          </a:p>
          <a:p>
            <a:pPr marL="457200" indent="-457200" algn="just" defTabSz="2438337" rtl="0">
              <a:spcBef>
                <a:spcPts val="4700"/>
              </a:spcBef>
              <a:buSzPct val="100000"/>
              <a:buChar char="•"/>
              <a:defRPr b="1" sz="4000">
                <a:latin typeface="Avenir Next Regular"/>
                <a:ea typeface="Avenir Next Regular"/>
                <a:cs typeface="Avenir Next Regular"/>
                <a:sym typeface="Avenir Next Regular"/>
              </a:defRPr>
            </a:pPr>
            <a:r>
              <a:t>Le modèle de situation</a:t>
            </a:r>
            <a:r>
              <a:rPr b="0"/>
              <a:t> est modélisé comme un réseau de connaissances en mémoire, réseau associationniste (idées élémentaires qui se regroupent automatiquement) de </a:t>
            </a:r>
            <a:r>
              <a:t>concepts</a:t>
            </a:r>
            <a:r>
              <a:rPr b="0"/>
              <a:t>, de </a:t>
            </a:r>
            <a:r>
              <a:t>propositions,</a:t>
            </a:r>
            <a:r>
              <a:rPr b="0"/>
              <a:t> de </a:t>
            </a:r>
            <a:r>
              <a:t>schémas,</a:t>
            </a:r>
            <a:r>
              <a:rPr b="0"/>
              <a:t> de </a:t>
            </a:r>
            <a:r>
              <a:t>connaissances</a:t>
            </a:r>
            <a:r>
              <a:rPr b="0"/>
              <a:t> liées au domaine dont parle le texte, avec la </a:t>
            </a:r>
            <a:r>
              <a:t>connaissance de la langue </a:t>
            </a:r>
            <a:r>
              <a:rPr b="0"/>
              <a:t>et </a:t>
            </a:r>
            <a:r>
              <a:t>la représentation de la situation de communication.</a:t>
            </a:r>
            <a:r>
              <a:rPr b="0"/>
              <a:t>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La base de connaissance agit dans la deuxième version de manière plus flexible sur l’élaboration de la base de texte, produisant, des informations sans intérêt, redondantes, voire contradictoires et inacceptables, jusqu’à stabilisation du réseau (dans </a:t>
            </a:r>
            <a:r>
              <a:rPr b="1"/>
              <a:t>une modélisation connexionniste)</a:t>
            </a:r>
            <a:r>
              <a:t>. Les informations liées à la base de texte sont très sensibles à l’oubli rapide, en particulier pour ce qui concerne l’information de surface, une phrase est oubliée dès que l’on passe à la suivante. « Seuls des éléments sémantiques vont perdurer » (Jarvella 1971). Les éléments appartenant au modèle de situation sont beaucoup plus résistants en mémoire, y compris sur le très long terme.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Sur le plan théorique, « plonger » la représentation du texte dans l’ensemble des connaissances de l’individu permet à la fois les utiliser pour interpréter le texte et d’avoir un outil de modélisation d’une évolution – une acquisition – des connaissance"/>
          <p:cNvSpPr txBox="1"/>
          <p:nvPr>
            <p:ph type="body" idx="1"/>
          </p:nvPr>
        </p:nvSpPr>
        <p:spPr>
          <a:xfrm>
            <a:off x="1206500" y="1969093"/>
            <a:ext cx="21971000" cy="10547562"/>
          </a:xfrm>
          <a:prstGeom prst="rect">
            <a:avLst/>
          </a:prstGeom>
        </p:spPr>
        <p:txBody>
          <a:bodyPr lIns="50800" tIns="50800" rIns="50800" bIns="50800"/>
          <a:lstStyle/>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Sur le plan théorique, « plonger » la représentation du texte dans l’ensemble des connaissances de l’individu permet à la fois les utiliser pour </a:t>
            </a:r>
            <a:r>
              <a:rPr b="1"/>
              <a:t>interpréter le texte</a:t>
            </a:r>
            <a:r>
              <a:t> et d’avoir un outil de modélisation d’une évolution –</a:t>
            </a:r>
            <a:r>
              <a:rPr b="1"/>
              <a:t> une acquisition – des connaissances.</a:t>
            </a:r>
            <a:r>
              <a:t> </a:t>
            </a:r>
          </a:p>
          <a:p>
            <a:pPr marL="457200" indent="-457200" algn="just" defTabSz="2438337" rtl="0">
              <a:spcBef>
                <a:spcPts val="4700"/>
              </a:spcBef>
              <a:buSzPct val="100000"/>
              <a:buChar char="•"/>
              <a:defRPr sz="4000">
                <a:latin typeface="Avenir Next Regular"/>
                <a:ea typeface="Avenir Next Regular"/>
                <a:cs typeface="Avenir Next Regular"/>
                <a:sym typeface="Avenir Next Regular"/>
              </a:defRPr>
            </a:pPr>
            <a:r>
              <a:t>Les déterminants de la compréhension qui relèvent de l’individu (ses connaissances spécifiques, voire son expertise d’un domaine de connaissance et son expertise linguistique) jouent de manière importante dans cette configuration d’ensemble.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Titre de diapositive"/>
          <p:cNvSpPr txBox="1"/>
          <p:nvPr>
            <p:ph type="title"/>
          </p:nvPr>
        </p:nvSpPr>
        <p:spPr>
          <a:prstGeom prst="rect">
            <a:avLst/>
          </a:prstGeom>
        </p:spPr>
        <p:txBody>
          <a:bodyPr/>
          <a:lstStyle/>
          <a:p>
            <a:pPr defTabSz="2316421" rtl="0">
              <a:defRPr spc="-95" sz="9500"/>
            </a:pPr>
          </a:p>
        </p:txBody>
      </p:sp>
      <p:sp>
        <p:nvSpPr>
          <p:cNvPr id="192" name="Sous-titre de diapositive"/>
          <p:cNvSpPr txBox="1"/>
          <p:nvPr>
            <p:ph type="body" sz="quarter" idx="1"/>
          </p:nvPr>
        </p:nvSpPr>
        <p:spPr>
          <a:prstGeom prst="rect">
            <a:avLst/>
          </a:prstGeom>
        </p:spPr>
        <p:txBody>
          <a:bodyPr/>
          <a:lstStyle/>
          <a:p>
            <a:pPr rtl="0">
              <a:defRPr/>
            </a:pPr>
          </a:p>
        </p:txBody>
      </p:sp>
      <p:sp>
        <p:nvSpPr>
          <p:cNvPr id="193" name="Texte de puce de diapositive"/>
          <p:cNvSpPr txBox="1"/>
          <p:nvPr>
            <p:ph type="body" idx="21"/>
          </p:nvPr>
        </p:nvSpPr>
        <p:spPr>
          <a:prstGeom prst="rect">
            <a:avLst/>
          </a:prstGeom>
        </p:spPr>
        <p:txBody>
          <a:bodyPr/>
          <a:lstStyle/>
          <a:p>
            <a:pPr rtl="0">
              <a:defRPr/>
            </a:pPr>
          </a:p>
        </p:txBody>
      </p:sp>
      <p:pic>
        <p:nvPicPr>
          <p:cNvPr id="194" name="vidéo-collée.png" descr="vidéo-collée.png"/>
          <p:cNvPicPr>
            <a:picLocks noChangeAspect="1"/>
          </p:cNvPicPr>
          <p:nvPr/>
        </p:nvPicPr>
        <p:blipFill>
          <a:blip r:embed="rId2">
            <a:extLst/>
          </a:blip>
          <a:stretch>
            <a:fillRect/>
          </a:stretch>
        </p:blipFill>
        <p:spPr>
          <a:xfrm>
            <a:off x="1659290" y="-1041531"/>
            <a:ext cx="21065420" cy="15799062"/>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2. L’organisation sémantique de l’information en mémoire…"/>
          <p:cNvSpPr txBox="1"/>
          <p:nvPr>
            <p:ph type="body" idx="1"/>
          </p:nvPr>
        </p:nvSpPr>
        <p:spPr>
          <a:xfrm>
            <a:off x="843489" y="1199345"/>
            <a:ext cx="22357710" cy="11317310"/>
          </a:xfrm>
          <a:prstGeom prst="rect">
            <a:avLst/>
          </a:prstGeom>
        </p:spPr>
        <p:txBody>
          <a:bodyPr lIns="50800" tIns="50800" rIns="50800" bIns="50800"/>
          <a:lstStyle/>
          <a:p>
            <a:pPr algn="ctr" defTabSz="1619787" rtl="0">
              <a:spcBef>
                <a:spcPts val="3000"/>
              </a:spcBef>
              <a:defRPr b="1" sz="3700">
                <a:latin typeface="Avenir Next Regular"/>
                <a:ea typeface="Avenir Next Regular"/>
                <a:cs typeface="Avenir Next Regular"/>
                <a:sym typeface="Avenir Next Regular"/>
              </a:defRPr>
            </a:pPr>
            <a:r>
              <a:t>2. L’organisation sémantique de l’information en mémoire</a:t>
            </a:r>
          </a:p>
          <a:p>
            <a:pPr marL="303716" indent="-303716" algn="just" defTabSz="1619787" rtl="0">
              <a:spcBef>
                <a:spcPts val="3000"/>
              </a:spcBef>
              <a:buSzPct val="100000"/>
              <a:buChar char="•"/>
              <a:defRPr b="1" sz="3800">
                <a:latin typeface="Avenir Next Regular"/>
                <a:ea typeface="Avenir Next Regular"/>
                <a:cs typeface="Avenir Next Regular"/>
                <a:sym typeface="Avenir Next Regular"/>
              </a:defRPr>
            </a:pPr>
          </a:p>
          <a:p>
            <a:pPr marL="303716" indent="-303716" algn="just" defTabSz="1619787" rtl="0">
              <a:spcBef>
                <a:spcPts val="3000"/>
              </a:spcBef>
              <a:buSzPct val="100000"/>
              <a:buChar char="•"/>
              <a:defRPr sz="3800">
                <a:latin typeface="Avenir Next Regular"/>
                <a:ea typeface="Avenir Next Regular"/>
                <a:cs typeface="Avenir Next Regular"/>
                <a:sym typeface="Avenir Next Regular"/>
              </a:defRPr>
            </a:pPr>
            <a:r>
              <a:t>Les psycholinguistes ont interprétée et adaptée la notion de proposition, à leur démarche. Le principe de</a:t>
            </a:r>
            <a:r>
              <a:rPr b="1"/>
              <a:t> l'analyse prédicative</a:t>
            </a:r>
            <a:r>
              <a:t> est d’exprimer </a:t>
            </a:r>
            <a:r>
              <a:rPr b="1"/>
              <a:t>le contenu sémantique </a:t>
            </a:r>
            <a:r>
              <a:t>de la phrase, du texte, en propositions atomiques ( indivisible). À ce niveau, </a:t>
            </a:r>
            <a:r>
              <a:rPr b="1"/>
              <a:t>la compréhension </a:t>
            </a:r>
            <a:r>
              <a:t>peut être vue comme un </a:t>
            </a:r>
            <a:r>
              <a:rPr b="1"/>
              <a:t>processus d’assemblage d’informations : </a:t>
            </a:r>
            <a:r>
              <a:t>l’individu construit des propositions et les assemble, c’est-à-dire, adopter une représentation de l’information sous un format propositionnel.</a:t>
            </a:r>
          </a:p>
          <a:p>
            <a:pPr marL="303716" indent="-303716" algn="just" defTabSz="1619787" rtl="0">
              <a:spcBef>
                <a:spcPts val="3000"/>
              </a:spcBef>
              <a:buSzPct val="100000"/>
              <a:buChar char="•"/>
              <a:defRPr sz="3800">
                <a:latin typeface="Avenir Next Regular"/>
                <a:ea typeface="Avenir Next Regular"/>
                <a:cs typeface="Avenir Next Regular"/>
                <a:sym typeface="Avenir Next Regular"/>
              </a:defRPr>
            </a:pPr>
            <a:r>
              <a:t> Le système de représentation dont nous avons besoin doit assurer plusieurs fonctions : il doit servir pour </a:t>
            </a:r>
            <a:r>
              <a:rPr b="1"/>
              <a:t>la représentation mentale</a:t>
            </a:r>
            <a:r>
              <a:t> des textes, mais aussi pour d’autres</a:t>
            </a:r>
            <a:r>
              <a:rPr b="1"/>
              <a:t> structures de mémoire</a:t>
            </a:r>
            <a:r>
              <a:t>, comme les connaissances générales, les concepts, les significations lexicales, ainsi que les expériences personnelles (les traces de la mémoire épisodique). </a:t>
            </a:r>
          </a:p>
          <a:p>
            <a:pPr marL="303716" indent="-303716" algn="just" defTabSz="1619787" rtl="0">
              <a:spcBef>
                <a:spcPts val="3000"/>
              </a:spcBef>
              <a:buSzPct val="100000"/>
              <a:buChar char="•"/>
              <a:defRPr sz="3800">
                <a:latin typeface="Avenir Next Regular"/>
                <a:ea typeface="Avenir Next Regular"/>
                <a:cs typeface="Avenir Next Regular"/>
                <a:sym typeface="Avenir Next Regular"/>
              </a:defRPr>
            </a:pPr>
            <a:r>
              <a:t>« Les représentations mentales d’un texte étant en partie dérivées des connaissances et de l’expérience, il est souhaitable que toutes puissent être décrites dans le même format ». (Kintsch 1998 : 34)</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7_MinimalistDark">
  <a:themeElements>
    <a:clrScheme name="37_MinimalistDark">
      <a:dk1>
        <a:srgbClr val="4B6079"/>
      </a:dk1>
      <a:lt1>
        <a:srgbClr val="4B6079"/>
      </a:lt1>
      <a:dk2>
        <a:srgbClr val="A7A7A7"/>
      </a:dk2>
      <a:lt2>
        <a:srgbClr val="535353"/>
      </a:lt2>
      <a:accent1>
        <a:srgbClr val="9BAABB"/>
      </a:accent1>
      <a:accent2>
        <a:srgbClr val="4CECD6"/>
      </a:accent2>
      <a:accent3>
        <a:srgbClr val="31FD29"/>
      </a:accent3>
      <a:accent4>
        <a:srgbClr val="FEFB00"/>
      </a:accent4>
      <a:accent5>
        <a:srgbClr val="F8ADB9"/>
      </a:accent5>
      <a:accent6>
        <a:srgbClr val="DE9DFE"/>
      </a:accent6>
      <a:hlink>
        <a:srgbClr val="0000FF"/>
      </a:hlink>
      <a:folHlink>
        <a:srgbClr val="FF00FF"/>
      </a:folHlink>
    </a:clrScheme>
    <a:fontScheme name="37_MinimalistDark">
      <a:majorFont>
        <a:latin typeface="Helvetica Neue"/>
        <a:ea typeface="Helvetica Neue"/>
        <a:cs typeface="Helvetica Neue"/>
      </a:majorFont>
      <a:minorFont>
        <a:latin typeface="Helvetica"/>
        <a:ea typeface="Helvetica"/>
        <a:cs typeface="Helvetica"/>
      </a:minorFont>
    </a:fontScheme>
    <a:fmtScheme name="37_Minimalist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4B6079"/>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7_MinimalistDark">
  <a:themeElements>
    <a:clrScheme name="37_MinimalistDark">
      <a:dk1>
        <a:srgbClr val="000000"/>
      </a:dk1>
      <a:lt1>
        <a:srgbClr val="FFFFFF"/>
      </a:lt1>
      <a:dk2>
        <a:srgbClr val="A7A7A7"/>
      </a:dk2>
      <a:lt2>
        <a:srgbClr val="535353"/>
      </a:lt2>
      <a:accent1>
        <a:srgbClr val="9BAABB"/>
      </a:accent1>
      <a:accent2>
        <a:srgbClr val="4CECD6"/>
      </a:accent2>
      <a:accent3>
        <a:srgbClr val="31FD29"/>
      </a:accent3>
      <a:accent4>
        <a:srgbClr val="FEFB00"/>
      </a:accent4>
      <a:accent5>
        <a:srgbClr val="F8ADB9"/>
      </a:accent5>
      <a:accent6>
        <a:srgbClr val="DE9DFE"/>
      </a:accent6>
      <a:hlink>
        <a:srgbClr val="0000FF"/>
      </a:hlink>
      <a:folHlink>
        <a:srgbClr val="FF00FF"/>
      </a:folHlink>
    </a:clrScheme>
    <a:fontScheme name="37_MinimalistDark">
      <a:majorFont>
        <a:latin typeface="Helvetica Neue"/>
        <a:ea typeface="Helvetica Neue"/>
        <a:cs typeface="Helvetica Neue"/>
      </a:majorFont>
      <a:minorFont>
        <a:latin typeface="Helvetica"/>
        <a:ea typeface="Helvetica"/>
        <a:cs typeface="Helvetica"/>
      </a:minorFont>
    </a:fontScheme>
    <a:fmtScheme name="37_Minimalist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4B6079"/>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7" rtl="0" fontAlgn="auto" latinLnBrk="0" hangingPunct="0">
          <a:lnSpc>
            <a:spcPct val="100000"/>
          </a:lnSpc>
          <a:spcBef>
            <a:spcPts val="4700"/>
          </a:spcBef>
          <a:spcAft>
            <a:spcPts val="0"/>
          </a:spcAft>
          <a:buClrTx/>
          <a:buSzTx/>
          <a:buFontTx/>
          <a:buNone/>
          <a:tabLst/>
          <a:defRPr b="0" baseline="0" cap="none" i="0" spc="0" strike="noStrike" sz="4000" u="none" kumimoji="0" normalizeH="0">
            <a:ln>
              <a:noFill/>
            </a:ln>
            <a:solidFill>
              <a:srgbClr val="4B6079"/>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